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9" r:id="rId1"/>
  </p:sldMasterIdLst>
  <p:notesMasterIdLst>
    <p:notesMasterId r:id="rId25"/>
  </p:notesMasterIdLst>
  <p:handoutMasterIdLst>
    <p:handoutMasterId r:id="rId26"/>
  </p:handoutMasterIdLst>
  <p:sldIdLst>
    <p:sldId id="256" r:id="rId2"/>
    <p:sldId id="257" r:id="rId3"/>
    <p:sldId id="272" r:id="rId4"/>
    <p:sldId id="261" r:id="rId5"/>
    <p:sldId id="293" r:id="rId6"/>
    <p:sldId id="286" r:id="rId7"/>
    <p:sldId id="280" r:id="rId8"/>
    <p:sldId id="289" r:id="rId9"/>
    <p:sldId id="288" r:id="rId10"/>
    <p:sldId id="287" r:id="rId11"/>
    <p:sldId id="290" r:id="rId12"/>
    <p:sldId id="258" r:id="rId13"/>
    <p:sldId id="279" r:id="rId14"/>
    <p:sldId id="281" r:id="rId15"/>
    <p:sldId id="263" r:id="rId16"/>
    <p:sldId id="278" r:id="rId17"/>
    <p:sldId id="282" r:id="rId18"/>
    <p:sldId id="284" r:id="rId19"/>
    <p:sldId id="285" r:id="rId20"/>
    <p:sldId id="291" r:id="rId21"/>
    <p:sldId id="292" r:id="rId22"/>
    <p:sldId id="267" r:id="rId23"/>
    <p:sldId id="29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1" d="100"/>
          <a:sy n="51" d="100"/>
        </p:scale>
        <p:origin x="-629"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user:Paul's%20Documents%20-%20Current%20Master:Paul%20A's_Files:PEO%20Related:OSPE%20Energy%20Task%20Force:Ontario's%20Long%20Term%20Energy%20Plan:Min-Max-HourlyDemands_Jan%202003_Jan%20201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user:Paul's%20Documents%20-%20Current%20Master:Paul%20A's_Files:PEO%20Related:OSPE%20Energy%20Task%20Force:Ontario's%20Long%20Term%20Energy%20Plan:Wind%20Weekly%20Variability.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user:Paul's%20Documents%20-%20Current%20Master:Paul%20A's_Files:PEO%20Related:OSPE%20Energy%20Task%20Force:Ontario's%20Long%20Term%20Energy%20Plan:Wind%20Weekly%20Variability.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user:Paul's%20Documents%20-%20Current%20Master:Paul%20A's_Files:PEO%20Related:OSPE%20Energy%20Task%20Force:Ontario's%20Long%20Term%20Energy%20Plan:Wind%20Weekly%20Variabilit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sz="1400"/>
            </a:pPr>
            <a:r>
              <a:rPr lang="en-US" sz="1400"/>
              <a:t>Ontario Grid Hourly Demand</a:t>
            </a:r>
          </a:p>
        </c:rich>
      </c:tx>
      <c:layout/>
    </c:title>
    <c:plotArea>
      <c:layout>
        <c:manualLayout>
          <c:layoutTarget val="inner"/>
          <c:xMode val="edge"/>
          <c:yMode val="edge"/>
          <c:x val="0.20394510061242307"/>
          <c:y val="0.18612244897959201"/>
          <c:w val="0.54555293088363987"/>
          <c:h val="0.60674851357866022"/>
        </c:manualLayout>
      </c:layout>
      <c:barChart>
        <c:barDir val="col"/>
        <c:grouping val="clustered"/>
        <c:ser>
          <c:idx val="2"/>
          <c:order val="0"/>
          <c:tx>
            <c:v>Max. Hourly Demand</c:v>
          </c:tx>
          <c:spPr>
            <a:solidFill>
              <a:schemeClr val="accent3">
                <a:lumMod val="60000"/>
                <a:lumOff val="40000"/>
              </a:schemeClr>
            </a:solidFill>
          </c:spPr>
          <c:cat>
            <c:numRef>
              <c:f>HourlyDemands!$K$2:$K$10</c:f>
              <c:numCache>
                <c:formatCode>General</c:formatCode>
                <c:ptCount val="9"/>
                <c:pt idx="0">
                  <c:v>2003</c:v>
                </c:pt>
                <c:pt idx="1">
                  <c:v>2004</c:v>
                </c:pt>
                <c:pt idx="2">
                  <c:v>2005</c:v>
                </c:pt>
                <c:pt idx="3">
                  <c:v>2006</c:v>
                </c:pt>
                <c:pt idx="4">
                  <c:v>2007</c:v>
                </c:pt>
                <c:pt idx="5">
                  <c:v>2008</c:v>
                </c:pt>
                <c:pt idx="6">
                  <c:v>2009</c:v>
                </c:pt>
                <c:pt idx="7">
                  <c:v>2010</c:v>
                </c:pt>
                <c:pt idx="8">
                  <c:v>2011</c:v>
                </c:pt>
              </c:numCache>
            </c:numRef>
          </c:cat>
          <c:val>
            <c:numRef>
              <c:f>HourlyDemands!$N$2:$N$10</c:f>
              <c:numCache>
                <c:formatCode>General</c:formatCode>
                <c:ptCount val="9"/>
                <c:pt idx="0">
                  <c:v>24753</c:v>
                </c:pt>
                <c:pt idx="1">
                  <c:v>24979</c:v>
                </c:pt>
                <c:pt idx="2">
                  <c:v>26160</c:v>
                </c:pt>
                <c:pt idx="3">
                  <c:v>27005</c:v>
                </c:pt>
                <c:pt idx="4">
                  <c:v>25737</c:v>
                </c:pt>
                <c:pt idx="5">
                  <c:v>24195</c:v>
                </c:pt>
                <c:pt idx="6">
                  <c:v>24380</c:v>
                </c:pt>
                <c:pt idx="7">
                  <c:v>25075</c:v>
                </c:pt>
                <c:pt idx="8">
                  <c:v>25450</c:v>
                </c:pt>
              </c:numCache>
            </c:numRef>
          </c:val>
        </c:ser>
        <c:ser>
          <c:idx val="1"/>
          <c:order val="1"/>
          <c:tx>
            <c:v>Min. Hourly Demand</c:v>
          </c:tx>
          <c:spPr>
            <a:solidFill>
              <a:schemeClr val="accent6">
                <a:lumMod val="75000"/>
              </a:schemeClr>
            </a:solidFill>
          </c:spPr>
          <c:cat>
            <c:numRef>
              <c:f>HourlyDemands!$K$2:$K$10</c:f>
              <c:numCache>
                <c:formatCode>General</c:formatCode>
                <c:ptCount val="9"/>
                <c:pt idx="0">
                  <c:v>2003</c:v>
                </c:pt>
                <c:pt idx="1">
                  <c:v>2004</c:v>
                </c:pt>
                <c:pt idx="2">
                  <c:v>2005</c:v>
                </c:pt>
                <c:pt idx="3">
                  <c:v>2006</c:v>
                </c:pt>
                <c:pt idx="4">
                  <c:v>2007</c:v>
                </c:pt>
                <c:pt idx="5">
                  <c:v>2008</c:v>
                </c:pt>
                <c:pt idx="6">
                  <c:v>2009</c:v>
                </c:pt>
                <c:pt idx="7">
                  <c:v>2010</c:v>
                </c:pt>
                <c:pt idx="8">
                  <c:v>2011</c:v>
                </c:pt>
              </c:numCache>
            </c:numRef>
          </c:cat>
          <c:val>
            <c:numRef>
              <c:f>HourlyDemands!$L$2:$L$10</c:f>
              <c:numCache>
                <c:formatCode>General</c:formatCode>
                <c:ptCount val="9"/>
                <c:pt idx="0">
                  <c:v>11604</c:v>
                </c:pt>
                <c:pt idx="1">
                  <c:v>11983</c:v>
                </c:pt>
                <c:pt idx="2">
                  <c:v>11950</c:v>
                </c:pt>
                <c:pt idx="3">
                  <c:v>11621</c:v>
                </c:pt>
                <c:pt idx="4">
                  <c:v>11699</c:v>
                </c:pt>
                <c:pt idx="5">
                  <c:v>11450</c:v>
                </c:pt>
                <c:pt idx="6">
                  <c:v>10678</c:v>
                </c:pt>
                <c:pt idx="7">
                  <c:v>10618</c:v>
                </c:pt>
                <c:pt idx="8">
                  <c:v>10799</c:v>
                </c:pt>
              </c:numCache>
            </c:numRef>
          </c:val>
        </c:ser>
        <c:dLbls/>
        <c:axId val="55557504"/>
        <c:axId val="55650560"/>
      </c:barChart>
      <c:catAx>
        <c:axId val="55557504"/>
        <c:scaling>
          <c:orientation val="minMax"/>
        </c:scaling>
        <c:axPos val="b"/>
        <c:title>
          <c:tx>
            <c:rich>
              <a:bodyPr/>
              <a:lstStyle/>
              <a:p>
                <a:pPr>
                  <a:defRPr/>
                </a:pPr>
                <a:r>
                  <a:rPr lang="en-US"/>
                  <a:t>Year</a:t>
                </a:r>
              </a:p>
            </c:rich>
          </c:tx>
          <c:layout/>
        </c:title>
        <c:numFmt formatCode="General" sourceLinked="1"/>
        <c:tickLblPos val="nextTo"/>
        <c:txPr>
          <a:bodyPr rot="-5400000" vert="horz"/>
          <a:lstStyle/>
          <a:p>
            <a:pPr>
              <a:defRPr/>
            </a:pPr>
            <a:endParaRPr lang="en-US"/>
          </a:p>
        </c:txPr>
        <c:crossAx val="55650560"/>
        <c:crosses val="autoZero"/>
        <c:auto val="1"/>
        <c:lblAlgn val="ctr"/>
        <c:lblOffset val="100"/>
      </c:catAx>
      <c:valAx>
        <c:axId val="55650560"/>
        <c:scaling>
          <c:orientation val="minMax"/>
        </c:scaling>
        <c:axPos val="l"/>
        <c:majorGridlines/>
        <c:title>
          <c:tx>
            <c:rich>
              <a:bodyPr rot="0" vert="horz"/>
              <a:lstStyle/>
              <a:p>
                <a:pPr>
                  <a:defRPr/>
                </a:pPr>
                <a:r>
                  <a:rPr lang="en-US"/>
                  <a:t>MW</a:t>
                </a:r>
              </a:p>
            </c:rich>
          </c:tx>
          <c:layout>
            <c:manualLayout>
              <c:xMode val="edge"/>
              <c:yMode val="edge"/>
              <c:x val="2.5000000000000005E-2"/>
              <c:y val="0.41806813434035006"/>
            </c:manualLayout>
          </c:layout>
        </c:title>
        <c:numFmt formatCode="#,##0" sourceLinked="0"/>
        <c:tickLblPos val="nextTo"/>
        <c:crossAx val="55557504"/>
        <c:crosses val="autoZero"/>
        <c:crossBetween val="between"/>
      </c:valAx>
      <c:spPr>
        <a:ln>
          <a:solidFill>
            <a:schemeClr val="tx1"/>
          </a:solidFill>
        </a:ln>
      </c:spPr>
    </c:plotArea>
    <c:legend>
      <c:legendPos val="r"/>
      <c:layout>
        <c:manualLayout>
          <c:xMode val="edge"/>
          <c:yMode val="edge"/>
          <c:x val="0.76616469816273003"/>
          <c:y val="0.24660035352723805"/>
          <c:w val="0.21161307961504799"/>
          <c:h val="0.33537072151695313"/>
        </c:manualLayout>
      </c:layout>
    </c:legend>
    <c:plotVisOnly val="1"/>
    <c:dispBlanksAs val="zero"/>
  </c:chart>
  <c:txPr>
    <a:bodyPr/>
    <a:lstStyle/>
    <a:p>
      <a:pPr>
        <a:defRPr>
          <a:latin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000" b="1" i="0" u="none" strike="noStrike" baseline="0">
                <a:solidFill>
                  <a:srgbClr val="000000"/>
                </a:solidFill>
                <a:latin typeface="Arial"/>
                <a:ea typeface="Arial"/>
                <a:cs typeface="Arial"/>
              </a:defRPr>
            </a:pPr>
            <a:r>
              <a:rPr lang="en-US" sz="1000" b="1" i="0" u="none" strike="noStrike" baseline="0">
                <a:solidFill>
                  <a:srgbClr val="000000"/>
                </a:solidFill>
                <a:latin typeface="Arial"/>
                <a:ea typeface="Arial"/>
                <a:cs typeface="Arial"/>
              </a:rPr>
              <a:t>Ontario System Demand vs Wind Generation Output</a:t>
            </a:r>
          </a:p>
          <a:p>
            <a:pPr>
              <a:defRPr sz="1000" b="1" i="0" u="none" strike="noStrike" baseline="0">
                <a:solidFill>
                  <a:srgbClr val="000000"/>
                </a:solidFill>
                <a:latin typeface="Arial"/>
                <a:ea typeface="Arial"/>
                <a:cs typeface="Arial"/>
              </a:defRPr>
            </a:pPr>
            <a:r>
              <a:rPr lang="en-US" sz="1000" b="1" i="0" u="none" strike="noStrike" baseline="0">
                <a:solidFill>
                  <a:srgbClr val="000000"/>
                </a:solidFill>
                <a:latin typeface="Arial"/>
                <a:ea typeface="Arial"/>
                <a:cs typeface="Arial"/>
              </a:rPr>
              <a:t>Normalized to 100% of Capability</a:t>
            </a:r>
          </a:p>
          <a:p>
            <a:pPr>
              <a:defRPr sz="1000" b="1" i="0" u="none" strike="noStrike" baseline="0">
                <a:solidFill>
                  <a:srgbClr val="000000"/>
                </a:solidFill>
                <a:latin typeface="Arial"/>
                <a:ea typeface="Arial"/>
                <a:cs typeface="Arial"/>
              </a:defRPr>
            </a:pPr>
            <a:r>
              <a:rPr lang="en-US" sz="1000" b="1" i="0" u="none" strike="noStrike" baseline="0">
                <a:solidFill>
                  <a:srgbClr val="000000"/>
                </a:solidFill>
                <a:latin typeface="Arial"/>
                <a:ea typeface="Arial"/>
                <a:cs typeface="Arial"/>
              </a:rPr>
              <a:t>( lowest demand week in 2011 )</a:t>
            </a:r>
          </a:p>
        </c:rich>
      </c:tx>
      <c:layout>
        <c:manualLayout>
          <c:xMode val="edge"/>
          <c:yMode val="edge"/>
          <c:x val="0.22453071838242403"/>
          <c:y val="3.8901484755365413E-4"/>
        </c:manualLayout>
      </c:layout>
      <c:spPr>
        <a:noFill/>
        <a:ln w="25400">
          <a:noFill/>
        </a:ln>
      </c:spPr>
    </c:title>
    <c:plotArea>
      <c:layout>
        <c:manualLayout>
          <c:layoutTarget val="inner"/>
          <c:xMode val="edge"/>
          <c:yMode val="edge"/>
          <c:x val="0.13049733097478103"/>
          <c:y val="0.15298053430506903"/>
          <c:w val="0.654370783174966"/>
          <c:h val="0.615502848651311"/>
        </c:manualLayout>
      </c:layout>
      <c:lineChart>
        <c:grouping val="standard"/>
        <c:ser>
          <c:idx val="2"/>
          <c:order val="0"/>
          <c:tx>
            <c:v>Ontario Demand</c:v>
          </c:tx>
          <c:spPr>
            <a:ln w="38100">
              <a:solidFill>
                <a:srgbClr val="FF0000"/>
              </a:solidFill>
              <a:prstDash val="lgDash"/>
            </a:ln>
          </c:spPr>
          <c:marker>
            <c:symbol val="none"/>
          </c:marker>
          <c:cat>
            <c:strRef>
              <c:f>Sheet1!$A$4:$A$171</c:f>
              <c:strCache>
                <c:ptCount val="168"/>
                <c:pt idx="0">
                  <c:v>Sun, 1 AM</c:v>
                </c:pt>
                <c:pt idx="1">
                  <c:v>22-May-11</c:v>
                </c:pt>
                <c:pt idx="2">
                  <c:v>22-May-11</c:v>
                </c:pt>
                <c:pt idx="3">
                  <c:v>22-May-11</c:v>
                </c:pt>
                <c:pt idx="4">
                  <c:v>22-May-11</c:v>
                </c:pt>
                <c:pt idx="5">
                  <c:v>22-May-11</c:v>
                </c:pt>
                <c:pt idx="6">
                  <c:v>22-May-11</c:v>
                </c:pt>
                <c:pt idx="7">
                  <c:v>22-May-11</c:v>
                </c:pt>
                <c:pt idx="8">
                  <c:v>22-May-11</c:v>
                </c:pt>
                <c:pt idx="9">
                  <c:v>22-May-11</c:v>
                </c:pt>
                <c:pt idx="10">
                  <c:v>22-May-11</c:v>
                </c:pt>
                <c:pt idx="11">
                  <c:v>22-May-11</c:v>
                </c:pt>
                <c:pt idx="12">
                  <c:v>Sun, 1 PM</c:v>
                </c:pt>
                <c:pt idx="13">
                  <c:v>22-May-11</c:v>
                </c:pt>
                <c:pt idx="14">
                  <c:v>22-May-11</c:v>
                </c:pt>
                <c:pt idx="15">
                  <c:v>22-May-11</c:v>
                </c:pt>
                <c:pt idx="16">
                  <c:v>22-May-11</c:v>
                </c:pt>
                <c:pt idx="17">
                  <c:v>22-May-11</c:v>
                </c:pt>
                <c:pt idx="18">
                  <c:v>22-May-11</c:v>
                </c:pt>
                <c:pt idx="19">
                  <c:v>22-May-11</c:v>
                </c:pt>
                <c:pt idx="20">
                  <c:v>22-May-11</c:v>
                </c:pt>
                <c:pt idx="21">
                  <c:v>22-May-11</c:v>
                </c:pt>
                <c:pt idx="22">
                  <c:v>22-May-11</c:v>
                </c:pt>
                <c:pt idx="23">
                  <c:v>22-May-11</c:v>
                </c:pt>
                <c:pt idx="24">
                  <c:v>Mon, 1 AM</c:v>
                </c:pt>
                <c:pt idx="25">
                  <c:v>23-May-11</c:v>
                </c:pt>
                <c:pt idx="26">
                  <c:v>23-May-11</c:v>
                </c:pt>
                <c:pt idx="27">
                  <c:v>23-May-11</c:v>
                </c:pt>
                <c:pt idx="28">
                  <c:v>23-May-11</c:v>
                </c:pt>
                <c:pt idx="29">
                  <c:v>23-May-11</c:v>
                </c:pt>
                <c:pt idx="30">
                  <c:v>23-May-11</c:v>
                </c:pt>
                <c:pt idx="31">
                  <c:v>23-May-11</c:v>
                </c:pt>
                <c:pt idx="32">
                  <c:v>23-May-11</c:v>
                </c:pt>
                <c:pt idx="33">
                  <c:v>23-May-11</c:v>
                </c:pt>
                <c:pt idx="34">
                  <c:v>23-May-11</c:v>
                </c:pt>
                <c:pt idx="35">
                  <c:v>23-May-11</c:v>
                </c:pt>
                <c:pt idx="36">
                  <c:v>Mon, 1 PM</c:v>
                </c:pt>
                <c:pt idx="37">
                  <c:v>23-May-11</c:v>
                </c:pt>
                <c:pt idx="38">
                  <c:v>23-May-11</c:v>
                </c:pt>
                <c:pt idx="39">
                  <c:v>23-May-11</c:v>
                </c:pt>
                <c:pt idx="40">
                  <c:v>23-May-11</c:v>
                </c:pt>
                <c:pt idx="41">
                  <c:v>23-May-11</c:v>
                </c:pt>
                <c:pt idx="42">
                  <c:v>23-May-11</c:v>
                </c:pt>
                <c:pt idx="43">
                  <c:v>23-May-11</c:v>
                </c:pt>
                <c:pt idx="44">
                  <c:v>23-May-11</c:v>
                </c:pt>
                <c:pt idx="45">
                  <c:v>23-May-11</c:v>
                </c:pt>
                <c:pt idx="46">
                  <c:v>23-May-11</c:v>
                </c:pt>
                <c:pt idx="47">
                  <c:v>23-May-11</c:v>
                </c:pt>
                <c:pt idx="48">
                  <c:v>Tue, 1 AM</c:v>
                </c:pt>
                <c:pt idx="49">
                  <c:v>24-May-11</c:v>
                </c:pt>
                <c:pt idx="50">
                  <c:v>24-May-11</c:v>
                </c:pt>
                <c:pt idx="51">
                  <c:v>24-May-11</c:v>
                </c:pt>
                <c:pt idx="52">
                  <c:v>24-May-11</c:v>
                </c:pt>
                <c:pt idx="53">
                  <c:v>24-May-11</c:v>
                </c:pt>
                <c:pt idx="54">
                  <c:v>24-May-11</c:v>
                </c:pt>
                <c:pt idx="55">
                  <c:v>24-May-11</c:v>
                </c:pt>
                <c:pt idx="56">
                  <c:v>24-May-11</c:v>
                </c:pt>
                <c:pt idx="57">
                  <c:v>24-May-11</c:v>
                </c:pt>
                <c:pt idx="58">
                  <c:v>24-May-11</c:v>
                </c:pt>
                <c:pt idx="59">
                  <c:v>24-May-11</c:v>
                </c:pt>
                <c:pt idx="60">
                  <c:v>Tue, 1 PM</c:v>
                </c:pt>
                <c:pt idx="61">
                  <c:v>24-May-11</c:v>
                </c:pt>
                <c:pt idx="62">
                  <c:v>24-May-11</c:v>
                </c:pt>
                <c:pt idx="63">
                  <c:v>24-May-11</c:v>
                </c:pt>
                <c:pt idx="64">
                  <c:v>24-May-11</c:v>
                </c:pt>
                <c:pt idx="65">
                  <c:v>24-May-11</c:v>
                </c:pt>
                <c:pt idx="66">
                  <c:v>24-May-11</c:v>
                </c:pt>
                <c:pt idx="67">
                  <c:v>24-May-11</c:v>
                </c:pt>
                <c:pt idx="68">
                  <c:v>24-May-11</c:v>
                </c:pt>
                <c:pt idx="69">
                  <c:v>24-May-11</c:v>
                </c:pt>
                <c:pt idx="70">
                  <c:v>24-May-11</c:v>
                </c:pt>
                <c:pt idx="71">
                  <c:v>24-May-11</c:v>
                </c:pt>
                <c:pt idx="72">
                  <c:v>Wed, 1 AM</c:v>
                </c:pt>
                <c:pt idx="73">
                  <c:v>25-May-11</c:v>
                </c:pt>
                <c:pt idx="74">
                  <c:v>25-May-11</c:v>
                </c:pt>
                <c:pt idx="75">
                  <c:v>25-May-11</c:v>
                </c:pt>
                <c:pt idx="76">
                  <c:v>25-May-11</c:v>
                </c:pt>
                <c:pt idx="77">
                  <c:v>25-May-11</c:v>
                </c:pt>
                <c:pt idx="78">
                  <c:v>25-May-11</c:v>
                </c:pt>
                <c:pt idx="79">
                  <c:v>25-May-11</c:v>
                </c:pt>
                <c:pt idx="80">
                  <c:v>25-May-11</c:v>
                </c:pt>
                <c:pt idx="81">
                  <c:v>25-May-11</c:v>
                </c:pt>
                <c:pt idx="82">
                  <c:v>25-May-11</c:v>
                </c:pt>
                <c:pt idx="83">
                  <c:v>25-May-11</c:v>
                </c:pt>
                <c:pt idx="84">
                  <c:v>Wed, 1 PM</c:v>
                </c:pt>
                <c:pt idx="85">
                  <c:v>25-May-11</c:v>
                </c:pt>
                <c:pt idx="86">
                  <c:v>25-May-11</c:v>
                </c:pt>
                <c:pt idx="87">
                  <c:v>25-May-11</c:v>
                </c:pt>
                <c:pt idx="88">
                  <c:v>25-May-11</c:v>
                </c:pt>
                <c:pt idx="89">
                  <c:v>25-May-11</c:v>
                </c:pt>
                <c:pt idx="90">
                  <c:v>25-May-11</c:v>
                </c:pt>
                <c:pt idx="91">
                  <c:v>25-May-11</c:v>
                </c:pt>
                <c:pt idx="92">
                  <c:v>25-May-11</c:v>
                </c:pt>
                <c:pt idx="93">
                  <c:v>25-May-11</c:v>
                </c:pt>
                <c:pt idx="94">
                  <c:v>25-May-11</c:v>
                </c:pt>
                <c:pt idx="95">
                  <c:v>25-May-11</c:v>
                </c:pt>
                <c:pt idx="96">
                  <c:v>Thu, 1 AM</c:v>
                </c:pt>
                <c:pt idx="97">
                  <c:v>26-May-11</c:v>
                </c:pt>
                <c:pt idx="98">
                  <c:v>26-May-11</c:v>
                </c:pt>
                <c:pt idx="99">
                  <c:v>26-May-11</c:v>
                </c:pt>
                <c:pt idx="100">
                  <c:v>26-May-11</c:v>
                </c:pt>
                <c:pt idx="101">
                  <c:v>26-May-11</c:v>
                </c:pt>
                <c:pt idx="102">
                  <c:v>26-May-11</c:v>
                </c:pt>
                <c:pt idx="103">
                  <c:v>26-May-11</c:v>
                </c:pt>
                <c:pt idx="104">
                  <c:v>26-May-11</c:v>
                </c:pt>
                <c:pt idx="105">
                  <c:v>26-May-11</c:v>
                </c:pt>
                <c:pt idx="106">
                  <c:v>26-May-11</c:v>
                </c:pt>
                <c:pt idx="107">
                  <c:v>26-May-11</c:v>
                </c:pt>
                <c:pt idx="108">
                  <c:v>Thu, 1 PM</c:v>
                </c:pt>
                <c:pt idx="109">
                  <c:v>26-May-11</c:v>
                </c:pt>
                <c:pt idx="110">
                  <c:v>26-May-11</c:v>
                </c:pt>
                <c:pt idx="111">
                  <c:v>26-May-11</c:v>
                </c:pt>
                <c:pt idx="112">
                  <c:v>26-May-11</c:v>
                </c:pt>
                <c:pt idx="113">
                  <c:v>26-May-11</c:v>
                </c:pt>
                <c:pt idx="114">
                  <c:v>26-May-11</c:v>
                </c:pt>
                <c:pt idx="115">
                  <c:v>26-May-11</c:v>
                </c:pt>
                <c:pt idx="116">
                  <c:v>26-May-11</c:v>
                </c:pt>
                <c:pt idx="117">
                  <c:v>26-May-11</c:v>
                </c:pt>
                <c:pt idx="118">
                  <c:v>26-May-11</c:v>
                </c:pt>
                <c:pt idx="119">
                  <c:v>26-May-11</c:v>
                </c:pt>
                <c:pt idx="120">
                  <c:v>Fri, 1 AM</c:v>
                </c:pt>
                <c:pt idx="121">
                  <c:v>27-May-11</c:v>
                </c:pt>
                <c:pt idx="122">
                  <c:v>27-May-11</c:v>
                </c:pt>
                <c:pt idx="123">
                  <c:v>27-May-11</c:v>
                </c:pt>
                <c:pt idx="124">
                  <c:v>27-May-11</c:v>
                </c:pt>
                <c:pt idx="125">
                  <c:v>27-May-11</c:v>
                </c:pt>
                <c:pt idx="126">
                  <c:v>27-May-11</c:v>
                </c:pt>
                <c:pt idx="127">
                  <c:v>27-May-11</c:v>
                </c:pt>
                <c:pt idx="128">
                  <c:v>27-May-11</c:v>
                </c:pt>
                <c:pt idx="129">
                  <c:v>27-May-11</c:v>
                </c:pt>
                <c:pt idx="130">
                  <c:v>27-May-11</c:v>
                </c:pt>
                <c:pt idx="131">
                  <c:v>27-May-11</c:v>
                </c:pt>
                <c:pt idx="132">
                  <c:v>Fri, 1 PM</c:v>
                </c:pt>
                <c:pt idx="133">
                  <c:v>27-May-11</c:v>
                </c:pt>
                <c:pt idx="134">
                  <c:v>27-May-11</c:v>
                </c:pt>
                <c:pt idx="135">
                  <c:v>27-May-11</c:v>
                </c:pt>
                <c:pt idx="136">
                  <c:v>27-May-11</c:v>
                </c:pt>
                <c:pt idx="137">
                  <c:v>27-May-11</c:v>
                </c:pt>
                <c:pt idx="138">
                  <c:v>27-May-11</c:v>
                </c:pt>
                <c:pt idx="139">
                  <c:v>27-May-11</c:v>
                </c:pt>
                <c:pt idx="140">
                  <c:v>27-May-11</c:v>
                </c:pt>
                <c:pt idx="141">
                  <c:v>27-May-11</c:v>
                </c:pt>
                <c:pt idx="142">
                  <c:v>27-May-11</c:v>
                </c:pt>
                <c:pt idx="143">
                  <c:v>27-May-11</c:v>
                </c:pt>
                <c:pt idx="144">
                  <c:v>Sat, 1 AM</c:v>
                </c:pt>
                <c:pt idx="145">
                  <c:v>28-May-11</c:v>
                </c:pt>
                <c:pt idx="146">
                  <c:v>28-May-11</c:v>
                </c:pt>
                <c:pt idx="147">
                  <c:v>28-May-11</c:v>
                </c:pt>
                <c:pt idx="148">
                  <c:v>28-May-11</c:v>
                </c:pt>
                <c:pt idx="149">
                  <c:v>28-May-11</c:v>
                </c:pt>
                <c:pt idx="150">
                  <c:v>28-May-11</c:v>
                </c:pt>
                <c:pt idx="151">
                  <c:v>28-May-11</c:v>
                </c:pt>
                <c:pt idx="152">
                  <c:v>28-May-11</c:v>
                </c:pt>
                <c:pt idx="153">
                  <c:v>28-May-11</c:v>
                </c:pt>
                <c:pt idx="154">
                  <c:v>28-May-11</c:v>
                </c:pt>
                <c:pt idx="155">
                  <c:v>28-May-11</c:v>
                </c:pt>
                <c:pt idx="156">
                  <c:v>Sat, 1 PM</c:v>
                </c:pt>
                <c:pt idx="157">
                  <c:v>28-May-11</c:v>
                </c:pt>
                <c:pt idx="158">
                  <c:v>28-May-11</c:v>
                </c:pt>
                <c:pt idx="159">
                  <c:v>28-May-11</c:v>
                </c:pt>
                <c:pt idx="160">
                  <c:v>28-May-11</c:v>
                </c:pt>
                <c:pt idx="161">
                  <c:v>28-May-11</c:v>
                </c:pt>
                <c:pt idx="162">
                  <c:v>28-May-11</c:v>
                </c:pt>
                <c:pt idx="163">
                  <c:v>28-May-11</c:v>
                </c:pt>
                <c:pt idx="164">
                  <c:v>28-May-11</c:v>
                </c:pt>
                <c:pt idx="165">
                  <c:v>28-May-11</c:v>
                </c:pt>
                <c:pt idx="166">
                  <c:v>28-May-11</c:v>
                </c:pt>
                <c:pt idx="167">
                  <c:v>28-May-11</c:v>
                </c:pt>
              </c:strCache>
            </c:strRef>
          </c:cat>
          <c:val>
            <c:numRef>
              <c:f>Sheet1!$F$4:$F$171</c:f>
              <c:numCache>
                <c:formatCode>0%</c:formatCode>
                <c:ptCount val="168"/>
                <c:pt idx="0">
                  <c:v>0.45948919449901804</c:v>
                </c:pt>
                <c:pt idx="1">
                  <c:v>0.44518664047151296</c:v>
                </c:pt>
                <c:pt idx="2">
                  <c:v>0.44149312377210198</c:v>
                </c:pt>
                <c:pt idx="3">
                  <c:v>0.43355599214145407</c:v>
                </c:pt>
                <c:pt idx="4">
                  <c:v>0.43611001964636503</c:v>
                </c:pt>
                <c:pt idx="5">
                  <c:v>0.42632612966601208</c:v>
                </c:pt>
                <c:pt idx="6">
                  <c:v>0.44129666011787805</c:v>
                </c:pt>
                <c:pt idx="7">
                  <c:v>0.47933202357563903</c:v>
                </c:pt>
                <c:pt idx="8">
                  <c:v>0.51076620825147301</c:v>
                </c:pt>
                <c:pt idx="9">
                  <c:v>0.5235363457760307</c:v>
                </c:pt>
                <c:pt idx="10">
                  <c:v>0.54294695481335997</c:v>
                </c:pt>
                <c:pt idx="11">
                  <c:v>0.53960707269155217</c:v>
                </c:pt>
                <c:pt idx="12">
                  <c:v>0.55178781925343812</c:v>
                </c:pt>
                <c:pt idx="13">
                  <c:v>0.54377210216110006</c:v>
                </c:pt>
                <c:pt idx="14">
                  <c:v>0.54337917485265186</c:v>
                </c:pt>
                <c:pt idx="15">
                  <c:v>0.54852652259332002</c:v>
                </c:pt>
                <c:pt idx="16">
                  <c:v>0.55666011787819314</c:v>
                </c:pt>
                <c:pt idx="17">
                  <c:v>0.55477406679764196</c:v>
                </c:pt>
                <c:pt idx="18">
                  <c:v>0.54939096267190601</c:v>
                </c:pt>
                <c:pt idx="19">
                  <c:v>0.54695481335952822</c:v>
                </c:pt>
                <c:pt idx="20">
                  <c:v>0.5622789783889981</c:v>
                </c:pt>
                <c:pt idx="21">
                  <c:v>0.53567779960707307</c:v>
                </c:pt>
                <c:pt idx="22">
                  <c:v>0.50039292730844798</c:v>
                </c:pt>
                <c:pt idx="23">
                  <c:v>0.47383104125736702</c:v>
                </c:pt>
                <c:pt idx="24">
                  <c:v>0.44974459724950905</c:v>
                </c:pt>
                <c:pt idx="25">
                  <c:v>0.44180746561886008</c:v>
                </c:pt>
                <c:pt idx="26">
                  <c:v>0.43076620825147305</c:v>
                </c:pt>
                <c:pt idx="27">
                  <c:v>0.42502946954813403</c:v>
                </c:pt>
                <c:pt idx="28">
                  <c:v>0.42432220039292712</c:v>
                </c:pt>
                <c:pt idx="29">
                  <c:v>0.42695481335952812</c:v>
                </c:pt>
                <c:pt idx="30">
                  <c:v>0.44986247544204311</c:v>
                </c:pt>
                <c:pt idx="31">
                  <c:v>0.48970530451866401</c:v>
                </c:pt>
                <c:pt idx="32">
                  <c:v>0.52294695481335995</c:v>
                </c:pt>
                <c:pt idx="33">
                  <c:v>0.55477406679764196</c:v>
                </c:pt>
                <c:pt idx="34">
                  <c:v>0.56785854616895903</c:v>
                </c:pt>
                <c:pt idx="35">
                  <c:v>0.58286836935166986</c:v>
                </c:pt>
                <c:pt idx="36">
                  <c:v>0.57520628683693487</c:v>
                </c:pt>
                <c:pt idx="37">
                  <c:v>0.57245579567780003</c:v>
                </c:pt>
                <c:pt idx="38">
                  <c:v>0.56781925343811424</c:v>
                </c:pt>
                <c:pt idx="39">
                  <c:v>0.57583497053045207</c:v>
                </c:pt>
                <c:pt idx="40">
                  <c:v>0.59595284872298582</c:v>
                </c:pt>
                <c:pt idx="41">
                  <c:v>0.59438113948919402</c:v>
                </c:pt>
                <c:pt idx="42">
                  <c:v>0.59697445972495089</c:v>
                </c:pt>
                <c:pt idx="43">
                  <c:v>0.59151277013752479</c:v>
                </c:pt>
                <c:pt idx="44">
                  <c:v>0.59371316306483291</c:v>
                </c:pt>
                <c:pt idx="45">
                  <c:v>0.56255402750491201</c:v>
                </c:pt>
                <c:pt idx="46">
                  <c:v>0.51387033398821202</c:v>
                </c:pt>
                <c:pt idx="47">
                  <c:v>0.48165029469548104</c:v>
                </c:pt>
                <c:pt idx="48">
                  <c:v>0.45497053045186603</c:v>
                </c:pt>
                <c:pt idx="49">
                  <c:v>0.44683693516699402</c:v>
                </c:pt>
                <c:pt idx="50">
                  <c:v>0.445265225933202</c:v>
                </c:pt>
                <c:pt idx="51">
                  <c:v>0.45210216110019602</c:v>
                </c:pt>
                <c:pt idx="52">
                  <c:v>0.47033398821218103</c:v>
                </c:pt>
                <c:pt idx="53">
                  <c:v>0.51068762278978408</c:v>
                </c:pt>
                <c:pt idx="54">
                  <c:v>0.57972495088408615</c:v>
                </c:pt>
                <c:pt idx="55">
                  <c:v>0.62522593320235709</c:v>
                </c:pt>
                <c:pt idx="56">
                  <c:v>0.63783889980353614</c:v>
                </c:pt>
                <c:pt idx="57">
                  <c:v>0.64463654223968614</c:v>
                </c:pt>
                <c:pt idx="58">
                  <c:v>0.65363457760314325</c:v>
                </c:pt>
                <c:pt idx="59">
                  <c:v>0.64667976424361517</c:v>
                </c:pt>
                <c:pt idx="60">
                  <c:v>0.65108055009823207</c:v>
                </c:pt>
                <c:pt idx="61">
                  <c:v>0.64475442043222009</c:v>
                </c:pt>
                <c:pt idx="62">
                  <c:v>0.6407858546168963</c:v>
                </c:pt>
                <c:pt idx="63">
                  <c:v>0.65064833005893918</c:v>
                </c:pt>
                <c:pt idx="64">
                  <c:v>0.65214145383104116</c:v>
                </c:pt>
                <c:pt idx="65">
                  <c:v>0.63901768172888007</c:v>
                </c:pt>
                <c:pt idx="66">
                  <c:v>0.62239685658153221</c:v>
                </c:pt>
                <c:pt idx="67">
                  <c:v>0.61874263261296614</c:v>
                </c:pt>
                <c:pt idx="68">
                  <c:v>0.63520628683693492</c:v>
                </c:pt>
                <c:pt idx="69">
                  <c:v>0.59222003929273093</c:v>
                </c:pt>
                <c:pt idx="70">
                  <c:v>0.537288801571709</c:v>
                </c:pt>
                <c:pt idx="71">
                  <c:v>0.50141453831041294</c:v>
                </c:pt>
                <c:pt idx="72">
                  <c:v>0.48078585461689599</c:v>
                </c:pt>
                <c:pt idx="73">
                  <c:v>0.46774066797642405</c:v>
                </c:pt>
                <c:pt idx="74">
                  <c:v>0.46133595284872297</c:v>
                </c:pt>
                <c:pt idx="75">
                  <c:v>0.46102161100196504</c:v>
                </c:pt>
                <c:pt idx="76">
                  <c:v>0.47721021611002001</c:v>
                </c:pt>
                <c:pt idx="77">
                  <c:v>0.52263261296660102</c:v>
                </c:pt>
                <c:pt idx="78">
                  <c:v>0.58251473477406679</c:v>
                </c:pt>
                <c:pt idx="79">
                  <c:v>0.6107662082514731</c:v>
                </c:pt>
                <c:pt idx="80">
                  <c:v>0.61508840864440117</c:v>
                </c:pt>
                <c:pt idx="81">
                  <c:v>0.62789783889980322</c:v>
                </c:pt>
                <c:pt idx="82">
                  <c:v>0.63339882121807523</c:v>
                </c:pt>
                <c:pt idx="83">
                  <c:v>0.63009823182711211</c:v>
                </c:pt>
                <c:pt idx="84">
                  <c:v>0.63426326129665989</c:v>
                </c:pt>
                <c:pt idx="85">
                  <c:v>0.63060903732809437</c:v>
                </c:pt>
                <c:pt idx="86">
                  <c:v>0.63320235756385113</c:v>
                </c:pt>
                <c:pt idx="87">
                  <c:v>0.64066797642436113</c:v>
                </c:pt>
                <c:pt idx="88">
                  <c:v>0.64141453831041306</c:v>
                </c:pt>
                <c:pt idx="89">
                  <c:v>0.63033398821218101</c:v>
                </c:pt>
                <c:pt idx="90">
                  <c:v>0.63021611001964595</c:v>
                </c:pt>
                <c:pt idx="91">
                  <c:v>0.6435363457760308</c:v>
                </c:pt>
                <c:pt idx="92">
                  <c:v>0.64117878192534394</c:v>
                </c:pt>
                <c:pt idx="93">
                  <c:v>0.59504911591355603</c:v>
                </c:pt>
                <c:pt idx="94">
                  <c:v>0.54333988212180706</c:v>
                </c:pt>
                <c:pt idx="95">
                  <c:v>0.50019646365422399</c:v>
                </c:pt>
                <c:pt idx="96">
                  <c:v>0.48263261296660104</c:v>
                </c:pt>
                <c:pt idx="97">
                  <c:v>0.46856581532416508</c:v>
                </c:pt>
                <c:pt idx="98">
                  <c:v>0.46196463654224007</c:v>
                </c:pt>
                <c:pt idx="99">
                  <c:v>0.46220039292730802</c:v>
                </c:pt>
                <c:pt idx="100">
                  <c:v>0.47768172888015703</c:v>
                </c:pt>
                <c:pt idx="101">
                  <c:v>0.52825147347740709</c:v>
                </c:pt>
                <c:pt idx="102">
                  <c:v>0.58467583497053011</c:v>
                </c:pt>
                <c:pt idx="103">
                  <c:v>0.62565815324165008</c:v>
                </c:pt>
                <c:pt idx="104">
                  <c:v>0.63583497053045213</c:v>
                </c:pt>
                <c:pt idx="105">
                  <c:v>0.64801571709233807</c:v>
                </c:pt>
                <c:pt idx="106">
                  <c:v>0.65375245579567809</c:v>
                </c:pt>
                <c:pt idx="107">
                  <c:v>0.64958742632613009</c:v>
                </c:pt>
                <c:pt idx="108">
                  <c:v>0.6500196463654222</c:v>
                </c:pt>
                <c:pt idx="109">
                  <c:v>0.650058939096267</c:v>
                </c:pt>
                <c:pt idx="110">
                  <c:v>0.65449901768172924</c:v>
                </c:pt>
                <c:pt idx="111">
                  <c:v>0.65748526522593298</c:v>
                </c:pt>
                <c:pt idx="112">
                  <c:v>0.65332023575638509</c:v>
                </c:pt>
                <c:pt idx="113">
                  <c:v>0.63964636542239706</c:v>
                </c:pt>
                <c:pt idx="114">
                  <c:v>0.63119842829076611</c:v>
                </c:pt>
                <c:pt idx="115">
                  <c:v>0.63493123772102111</c:v>
                </c:pt>
                <c:pt idx="116">
                  <c:v>0.64581532416502907</c:v>
                </c:pt>
                <c:pt idx="117">
                  <c:v>0.60039292730844807</c:v>
                </c:pt>
                <c:pt idx="118">
                  <c:v>0.54400785854616907</c:v>
                </c:pt>
                <c:pt idx="119">
                  <c:v>0.50165029469548117</c:v>
                </c:pt>
                <c:pt idx="120">
                  <c:v>0.48259332023575602</c:v>
                </c:pt>
                <c:pt idx="121">
                  <c:v>0.46243614931237703</c:v>
                </c:pt>
                <c:pt idx="122">
                  <c:v>0.45571709233791702</c:v>
                </c:pt>
                <c:pt idx="123">
                  <c:v>0.46310412573673898</c:v>
                </c:pt>
                <c:pt idx="124">
                  <c:v>0.47960707269155201</c:v>
                </c:pt>
                <c:pt idx="125">
                  <c:v>0.52974459724950917</c:v>
                </c:pt>
                <c:pt idx="126">
                  <c:v>0.58542239685658093</c:v>
                </c:pt>
                <c:pt idx="127">
                  <c:v>0.62094302554027514</c:v>
                </c:pt>
                <c:pt idx="128">
                  <c:v>0.63166994106090402</c:v>
                </c:pt>
                <c:pt idx="129">
                  <c:v>0.63956777996070691</c:v>
                </c:pt>
                <c:pt idx="130">
                  <c:v>0.642161100196464</c:v>
                </c:pt>
                <c:pt idx="131">
                  <c:v>0.64102161100196509</c:v>
                </c:pt>
                <c:pt idx="132">
                  <c:v>0.63512770137524499</c:v>
                </c:pt>
                <c:pt idx="133">
                  <c:v>0.62836935166994101</c:v>
                </c:pt>
                <c:pt idx="134">
                  <c:v>0.62055009823182705</c:v>
                </c:pt>
                <c:pt idx="135">
                  <c:v>0.62086444007858521</c:v>
                </c:pt>
                <c:pt idx="136">
                  <c:v>0.62369351669941131</c:v>
                </c:pt>
                <c:pt idx="137">
                  <c:v>0.61654223968565802</c:v>
                </c:pt>
                <c:pt idx="138">
                  <c:v>0.6157956777996072</c:v>
                </c:pt>
                <c:pt idx="139">
                  <c:v>0.61791748526522594</c:v>
                </c:pt>
                <c:pt idx="140">
                  <c:v>0.62023575638506911</c:v>
                </c:pt>
                <c:pt idx="141">
                  <c:v>0.58047151277013798</c:v>
                </c:pt>
                <c:pt idx="142">
                  <c:v>0.53170923379174806</c:v>
                </c:pt>
                <c:pt idx="143">
                  <c:v>0.49060903732809402</c:v>
                </c:pt>
                <c:pt idx="144">
                  <c:v>0.46400785854616894</c:v>
                </c:pt>
                <c:pt idx="145">
                  <c:v>0.45072691552062905</c:v>
                </c:pt>
                <c:pt idx="146">
                  <c:v>0.44436149312377204</c:v>
                </c:pt>
                <c:pt idx="147">
                  <c:v>0.44479371316306499</c:v>
                </c:pt>
                <c:pt idx="148">
                  <c:v>0.448447937131631</c:v>
                </c:pt>
                <c:pt idx="149">
                  <c:v>0.46102161100196504</c:v>
                </c:pt>
                <c:pt idx="150">
                  <c:v>0.48801571709233804</c:v>
                </c:pt>
                <c:pt idx="151">
                  <c:v>0.53139489194499001</c:v>
                </c:pt>
                <c:pt idx="152">
                  <c:v>0.56294695481335999</c:v>
                </c:pt>
                <c:pt idx="153">
                  <c:v>0.57571709233791701</c:v>
                </c:pt>
                <c:pt idx="154">
                  <c:v>0.5835756385068761</c:v>
                </c:pt>
                <c:pt idx="155">
                  <c:v>0.58043222003929285</c:v>
                </c:pt>
                <c:pt idx="156">
                  <c:v>0.57233791748526497</c:v>
                </c:pt>
                <c:pt idx="157">
                  <c:v>0.56267190569744607</c:v>
                </c:pt>
                <c:pt idx="158">
                  <c:v>0.55827111984282896</c:v>
                </c:pt>
                <c:pt idx="159">
                  <c:v>0.56223968565815308</c:v>
                </c:pt>
                <c:pt idx="160">
                  <c:v>0.56998035363457822</c:v>
                </c:pt>
                <c:pt idx="161">
                  <c:v>0.56432220039292691</c:v>
                </c:pt>
                <c:pt idx="162">
                  <c:v>0.5570137524557961</c:v>
                </c:pt>
                <c:pt idx="163">
                  <c:v>0.55705304518663989</c:v>
                </c:pt>
                <c:pt idx="164">
                  <c:v>0.57493123772102206</c:v>
                </c:pt>
                <c:pt idx="165">
                  <c:v>0.55339882121807515</c:v>
                </c:pt>
                <c:pt idx="166">
                  <c:v>0.51155206286836885</c:v>
                </c:pt>
                <c:pt idx="167">
                  <c:v>0.47980353634577605</c:v>
                </c:pt>
              </c:numCache>
            </c:numRef>
          </c:val>
        </c:ser>
        <c:ser>
          <c:idx val="1"/>
          <c:order val="1"/>
          <c:tx>
            <c:v>Wind Output</c:v>
          </c:tx>
          <c:spPr>
            <a:ln w="38100">
              <a:solidFill>
                <a:srgbClr val="339966"/>
              </a:solidFill>
              <a:prstDash val="solid"/>
            </a:ln>
          </c:spPr>
          <c:marker>
            <c:symbol val="none"/>
          </c:marker>
          <c:cat>
            <c:strRef>
              <c:f>Sheet1!$A$4:$A$171</c:f>
              <c:strCache>
                <c:ptCount val="168"/>
                <c:pt idx="0">
                  <c:v>Sun, 1 AM</c:v>
                </c:pt>
                <c:pt idx="1">
                  <c:v>22-May-11</c:v>
                </c:pt>
                <c:pt idx="2">
                  <c:v>22-May-11</c:v>
                </c:pt>
                <c:pt idx="3">
                  <c:v>22-May-11</c:v>
                </c:pt>
                <c:pt idx="4">
                  <c:v>22-May-11</c:v>
                </c:pt>
                <c:pt idx="5">
                  <c:v>22-May-11</c:v>
                </c:pt>
                <c:pt idx="6">
                  <c:v>22-May-11</c:v>
                </c:pt>
                <c:pt idx="7">
                  <c:v>22-May-11</c:v>
                </c:pt>
                <c:pt idx="8">
                  <c:v>22-May-11</c:v>
                </c:pt>
                <c:pt idx="9">
                  <c:v>22-May-11</c:v>
                </c:pt>
                <c:pt idx="10">
                  <c:v>22-May-11</c:v>
                </c:pt>
                <c:pt idx="11">
                  <c:v>22-May-11</c:v>
                </c:pt>
                <c:pt idx="12">
                  <c:v>Sun, 1 PM</c:v>
                </c:pt>
                <c:pt idx="13">
                  <c:v>22-May-11</c:v>
                </c:pt>
                <c:pt idx="14">
                  <c:v>22-May-11</c:v>
                </c:pt>
                <c:pt idx="15">
                  <c:v>22-May-11</c:v>
                </c:pt>
                <c:pt idx="16">
                  <c:v>22-May-11</c:v>
                </c:pt>
                <c:pt idx="17">
                  <c:v>22-May-11</c:v>
                </c:pt>
                <c:pt idx="18">
                  <c:v>22-May-11</c:v>
                </c:pt>
                <c:pt idx="19">
                  <c:v>22-May-11</c:v>
                </c:pt>
                <c:pt idx="20">
                  <c:v>22-May-11</c:v>
                </c:pt>
                <c:pt idx="21">
                  <c:v>22-May-11</c:v>
                </c:pt>
                <c:pt idx="22">
                  <c:v>22-May-11</c:v>
                </c:pt>
                <c:pt idx="23">
                  <c:v>22-May-11</c:v>
                </c:pt>
                <c:pt idx="24">
                  <c:v>Mon, 1 AM</c:v>
                </c:pt>
                <c:pt idx="25">
                  <c:v>23-May-11</c:v>
                </c:pt>
                <c:pt idx="26">
                  <c:v>23-May-11</c:v>
                </c:pt>
                <c:pt idx="27">
                  <c:v>23-May-11</c:v>
                </c:pt>
                <c:pt idx="28">
                  <c:v>23-May-11</c:v>
                </c:pt>
                <c:pt idx="29">
                  <c:v>23-May-11</c:v>
                </c:pt>
                <c:pt idx="30">
                  <c:v>23-May-11</c:v>
                </c:pt>
                <c:pt idx="31">
                  <c:v>23-May-11</c:v>
                </c:pt>
                <c:pt idx="32">
                  <c:v>23-May-11</c:v>
                </c:pt>
                <c:pt idx="33">
                  <c:v>23-May-11</c:v>
                </c:pt>
                <c:pt idx="34">
                  <c:v>23-May-11</c:v>
                </c:pt>
                <c:pt idx="35">
                  <c:v>23-May-11</c:v>
                </c:pt>
                <c:pt idx="36">
                  <c:v>Mon, 1 PM</c:v>
                </c:pt>
                <c:pt idx="37">
                  <c:v>23-May-11</c:v>
                </c:pt>
                <c:pt idx="38">
                  <c:v>23-May-11</c:v>
                </c:pt>
                <c:pt idx="39">
                  <c:v>23-May-11</c:v>
                </c:pt>
                <c:pt idx="40">
                  <c:v>23-May-11</c:v>
                </c:pt>
                <c:pt idx="41">
                  <c:v>23-May-11</c:v>
                </c:pt>
                <c:pt idx="42">
                  <c:v>23-May-11</c:v>
                </c:pt>
                <c:pt idx="43">
                  <c:v>23-May-11</c:v>
                </c:pt>
                <c:pt idx="44">
                  <c:v>23-May-11</c:v>
                </c:pt>
                <c:pt idx="45">
                  <c:v>23-May-11</c:v>
                </c:pt>
                <c:pt idx="46">
                  <c:v>23-May-11</c:v>
                </c:pt>
                <c:pt idx="47">
                  <c:v>23-May-11</c:v>
                </c:pt>
                <c:pt idx="48">
                  <c:v>Tue, 1 AM</c:v>
                </c:pt>
                <c:pt idx="49">
                  <c:v>24-May-11</c:v>
                </c:pt>
                <c:pt idx="50">
                  <c:v>24-May-11</c:v>
                </c:pt>
                <c:pt idx="51">
                  <c:v>24-May-11</c:v>
                </c:pt>
                <c:pt idx="52">
                  <c:v>24-May-11</c:v>
                </c:pt>
                <c:pt idx="53">
                  <c:v>24-May-11</c:v>
                </c:pt>
                <c:pt idx="54">
                  <c:v>24-May-11</c:v>
                </c:pt>
                <c:pt idx="55">
                  <c:v>24-May-11</c:v>
                </c:pt>
                <c:pt idx="56">
                  <c:v>24-May-11</c:v>
                </c:pt>
                <c:pt idx="57">
                  <c:v>24-May-11</c:v>
                </c:pt>
                <c:pt idx="58">
                  <c:v>24-May-11</c:v>
                </c:pt>
                <c:pt idx="59">
                  <c:v>24-May-11</c:v>
                </c:pt>
                <c:pt idx="60">
                  <c:v>Tue, 1 PM</c:v>
                </c:pt>
                <c:pt idx="61">
                  <c:v>24-May-11</c:v>
                </c:pt>
                <c:pt idx="62">
                  <c:v>24-May-11</c:v>
                </c:pt>
                <c:pt idx="63">
                  <c:v>24-May-11</c:v>
                </c:pt>
                <c:pt idx="64">
                  <c:v>24-May-11</c:v>
                </c:pt>
                <c:pt idx="65">
                  <c:v>24-May-11</c:v>
                </c:pt>
                <c:pt idx="66">
                  <c:v>24-May-11</c:v>
                </c:pt>
                <c:pt idx="67">
                  <c:v>24-May-11</c:v>
                </c:pt>
                <c:pt idx="68">
                  <c:v>24-May-11</c:v>
                </c:pt>
                <c:pt idx="69">
                  <c:v>24-May-11</c:v>
                </c:pt>
                <c:pt idx="70">
                  <c:v>24-May-11</c:v>
                </c:pt>
                <c:pt idx="71">
                  <c:v>24-May-11</c:v>
                </c:pt>
                <c:pt idx="72">
                  <c:v>Wed, 1 AM</c:v>
                </c:pt>
                <c:pt idx="73">
                  <c:v>25-May-11</c:v>
                </c:pt>
                <c:pt idx="74">
                  <c:v>25-May-11</c:v>
                </c:pt>
                <c:pt idx="75">
                  <c:v>25-May-11</c:v>
                </c:pt>
                <c:pt idx="76">
                  <c:v>25-May-11</c:v>
                </c:pt>
                <c:pt idx="77">
                  <c:v>25-May-11</c:v>
                </c:pt>
                <c:pt idx="78">
                  <c:v>25-May-11</c:v>
                </c:pt>
                <c:pt idx="79">
                  <c:v>25-May-11</c:v>
                </c:pt>
                <c:pt idx="80">
                  <c:v>25-May-11</c:v>
                </c:pt>
                <c:pt idx="81">
                  <c:v>25-May-11</c:v>
                </c:pt>
                <c:pt idx="82">
                  <c:v>25-May-11</c:v>
                </c:pt>
                <c:pt idx="83">
                  <c:v>25-May-11</c:v>
                </c:pt>
                <c:pt idx="84">
                  <c:v>Wed, 1 PM</c:v>
                </c:pt>
                <c:pt idx="85">
                  <c:v>25-May-11</c:v>
                </c:pt>
                <c:pt idx="86">
                  <c:v>25-May-11</c:v>
                </c:pt>
                <c:pt idx="87">
                  <c:v>25-May-11</c:v>
                </c:pt>
                <c:pt idx="88">
                  <c:v>25-May-11</c:v>
                </c:pt>
                <c:pt idx="89">
                  <c:v>25-May-11</c:v>
                </c:pt>
                <c:pt idx="90">
                  <c:v>25-May-11</c:v>
                </c:pt>
                <c:pt idx="91">
                  <c:v>25-May-11</c:v>
                </c:pt>
                <c:pt idx="92">
                  <c:v>25-May-11</c:v>
                </c:pt>
                <c:pt idx="93">
                  <c:v>25-May-11</c:v>
                </c:pt>
                <c:pt idx="94">
                  <c:v>25-May-11</c:v>
                </c:pt>
                <c:pt idx="95">
                  <c:v>25-May-11</c:v>
                </c:pt>
                <c:pt idx="96">
                  <c:v>Thu, 1 AM</c:v>
                </c:pt>
                <c:pt idx="97">
                  <c:v>26-May-11</c:v>
                </c:pt>
                <c:pt idx="98">
                  <c:v>26-May-11</c:v>
                </c:pt>
                <c:pt idx="99">
                  <c:v>26-May-11</c:v>
                </c:pt>
                <c:pt idx="100">
                  <c:v>26-May-11</c:v>
                </c:pt>
                <c:pt idx="101">
                  <c:v>26-May-11</c:v>
                </c:pt>
                <c:pt idx="102">
                  <c:v>26-May-11</c:v>
                </c:pt>
                <c:pt idx="103">
                  <c:v>26-May-11</c:v>
                </c:pt>
                <c:pt idx="104">
                  <c:v>26-May-11</c:v>
                </c:pt>
                <c:pt idx="105">
                  <c:v>26-May-11</c:v>
                </c:pt>
                <c:pt idx="106">
                  <c:v>26-May-11</c:v>
                </c:pt>
                <c:pt idx="107">
                  <c:v>26-May-11</c:v>
                </c:pt>
                <c:pt idx="108">
                  <c:v>Thu, 1 PM</c:v>
                </c:pt>
                <c:pt idx="109">
                  <c:v>26-May-11</c:v>
                </c:pt>
                <c:pt idx="110">
                  <c:v>26-May-11</c:v>
                </c:pt>
                <c:pt idx="111">
                  <c:v>26-May-11</c:v>
                </c:pt>
                <c:pt idx="112">
                  <c:v>26-May-11</c:v>
                </c:pt>
                <c:pt idx="113">
                  <c:v>26-May-11</c:v>
                </c:pt>
                <c:pt idx="114">
                  <c:v>26-May-11</c:v>
                </c:pt>
                <c:pt idx="115">
                  <c:v>26-May-11</c:v>
                </c:pt>
                <c:pt idx="116">
                  <c:v>26-May-11</c:v>
                </c:pt>
                <c:pt idx="117">
                  <c:v>26-May-11</c:v>
                </c:pt>
                <c:pt idx="118">
                  <c:v>26-May-11</c:v>
                </c:pt>
                <c:pt idx="119">
                  <c:v>26-May-11</c:v>
                </c:pt>
                <c:pt idx="120">
                  <c:v>Fri, 1 AM</c:v>
                </c:pt>
                <c:pt idx="121">
                  <c:v>27-May-11</c:v>
                </c:pt>
                <c:pt idx="122">
                  <c:v>27-May-11</c:v>
                </c:pt>
                <c:pt idx="123">
                  <c:v>27-May-11</c:v>
                </c:pt>
                <c:pt idx="124">
                  <c:v>27-May-11</c:v>
                </c:pt>
                <c:pt idx="125">
                  <c:v>27-May-11</c:v>
                </c:pt>
                <c:pt idx="126">
                  <c:v>27-May-11</c:v>
                </c:pt>
                <c:pt idx="127">
                  <c:v>27-May-11</c:v>
                </c:pt>
                <c:pt idx="128">
                  <c:v>27-May-11</c:v>
                </c:pt>
                <c:pt idx="129">
                  <c:v>27-May-11</c:v>
                </c:pt>
                <c:pt idx="130">
                  <c:v>27-May-11</c:v>
                </c:pt>
                <c:pt idx="131">
                  <c:v>27-May-11</c:v>
                </c:pt>
                <c:pt idx="132">
                  <c:v>Fri, 1 PM</c:v>
                </c:pt>
                <c:pt idx="133">
                  <c:v>27-May-11</c:v>
                </c:pt>
                <c:pt idx="134">
                  <c:v>27-May-11</c:v>
                </c:pt>
                <c:pt idx="135">
                  <c:v>27-May-11</c:v>
                </c:pt>
                <c:pt idx="136">
                  <c:v>27-May-11</c:v>
                </c:pt>
                <c:pt idx="137">
                  <c:v>27-May-11</c:v>
                </c:pt>
                <c:pt idx="138">
                  <c:v>27-May-11</c:v>
                </c:pt>
                <c:pt idx="139">
                  <c:v>27-May-11</c:v>
                </c:pt>
                <c:pt idx="140">
                  <c:v>27-May-11</c:v>
                </c:pt>
                <c:pt idx="141">
                  <c:v>27-May-11</c:v>
                </c:pt>
                <c:pt idx="142">
                  <c:v>27-May-11</c:v>
                </c:pt>
                <c:pt idx="143">
                  <c:v>27-May-11</c:v>
                </c:pt>
                <c:pt idx="144">
                  <c:v>Sat, 1 AM</c:v>
                </c:pt>
                <c:pt idx="145">
                  <c:v>28-May-11</c:v>
                </c:pt>
                <c:pt idx="146">
                  <c:v>28-May-11</c:v>
                </c:pt>
                <c:pt idx="147">
                  <c:v>28-May-11</c:v>
                </c:pt>
                <c:pt idx="148">
                  <c:v>28-May-11</c:v>
                </c:pt>
                <c:pt idx="149">
                  <c:v>28-May-11</c:v>
                </c:pt>
                <c:pt idx="150">
                  <c:v>28-May-11</c:v>
                </c:pt>
                <c:pt idx="151">
                  <c:v>28-May-11</c:v>
                </c:pt>
                <c:pt idx="152">
                  <c:v>28-May-11</c:v>
                </c:pt>
                <c:pt idx="153">
                  <c:v>28-May-11</c:v>
                </c:pt>
                <c:pt idx="154">
                  <c:v>28-May-11</c:v>
                </c:pt>
                <c:pt idx="155">
                  <c:v>28-May-11</c:v>
                </c:pt>
                <c:pt idx="156">
                  <c:v>Sat, 1 PM</c:v>
                </c:pt>
                <c:pt idx="157">
                  <c:v>28-May-11</c:v>
                </c:pt>
                <c:pt idx="158">
                  <c:v>28-May-11</c:v>
                </c:pt>
                <c:pt idx="159">
                  <c:v>28-May-11</c:v>
                </c:pt>
                <c:pt idx="160">
                  <c:v>28-May-11</c:v>
                </c:pt>
                <c:pt idx="161">
                  <c:v>28-May-11</c:v>
                </c:pt>
                <c:pt idx="162">
                  <c:v>28-May-11</c:v>
                </c:pt>
                <c:pt idx="163">
                  <c:v>28-May-11</c:v>
                </c:pt>
                <c:pt idx="164">
                  <c:v>28-May-11</c:v>
                </c:pt>
                <c:pt idx="165">
                  <c:v>28-May-11</c:v>
                </c:pt>
                <c:pt idx="166">
                  <c:v>28-May-11</c:v>
                </c:pt>
                <c:pt idx="167">
                  <c:v>28-May-11</c:v>
                </c:pt>
              </c:strCache>
            </c:strRef>
          </c:cat>
          <c:val>
            <c:numRef>
              <c:f>Sheet1!$G$4:$G$171</c:f>
              <c:numCache>
                <c:formatCode>0%</c:formatCode>
                <c:ptCount val="168"/>
                <c:pt idx="0">
                  <c:v>0.15594713656387707</c:v>
                </c:pt>
                <c:pt idx="1">
                  <c:v>0.12334801762114499</c:v>
                </c:pt>
                <c:pt idx="2">
                  <c:v>0.14977973568281902</c:v>
                </c:pt>
                <c:pt idx="3">
                  <c:v>0.14977973568281902</c:v>
                </c:pt>
                <c:pt idx="4">
                  <c:v>0.15418502202643203</c:v>
                </c:pt>
                <c:pt idx="5">
                  <c:v>0.18149779735682806</c:v>
                </c:pt>
                <c:pt idx="6">
                  <c:v>0.28193832599118901</c:v>
                </c:pt>
                <c:pt idx="7">
                  <c:v>0.28722466960352405</c:v>
                </c:pt>
                <c:pt idx="8">
                  <c:v>0.25726872246695998</c:v>
                </c:pt>
                <c:pt idx="9">
                  <c:v>0.23083700440528601</c:v>
                </c:pt>
                <c:pt idx="10">
                  <c:v>0.30308370044052901</c:v>
                </c:pt>
                <c:pt idx="11">
                  <c:v>0.37268722466960308</c:v>
                </c:pt>
                <c:pt idx="12">
                  <c:v>0.38149779735682809</c:v>
                </c:pt>
                <c:pt idx="13">
                  <c:v>0.34801762114537405</c:v>
                </c:pt>
                <c:pt idx="14">
                  <c:v>0.34625550660792898</c:v>
                </c:pt>
                <c:pt idx="15">
                  <c:v>0.38590308370044013</c:v>
                </c:pt>
                <c:pt idx="16">
                  <c:v>0.40528634361233501</c:v>
                </c:pt>
                <c:pt idx="17">
                  <c:v>0.34096916299559504</c:v>
                </c:pt>
                <c:pt idx="18">
                  <c:v>0.30220264317180606</c:v>
                </c:pt>
                <c:pt idx="19">
                  <c:v>0.3348017621145371</c:v>
                </c:pt>
                <c:pt idx="20">
                  <c:v>0.42114537444933897</c:v>
                </c:pt>
                <c:pt idx="21">
                  <c:v>0.59647577092510995</c:v>
                </c:pt>
                <c:pt idx="22">
                  <c:v>0.61321585903083708</c:v>
                </c:pt>
                <c:pt idx="23">
                  <c:v>0.62026431718061703</c:v>
                </c:pt>
                <c:pt idx="24">
                  <c:v>0.68634361233480223</c:v>
                </c:pt>
                <c:pt idx="25">
                  <c:v>0.67400881057268724</c:v>
                </c:pt>
                <c:pt idx="26">
                  <c:v>0.63259911894273102</c:v>
                </c:pt>
                <c:pt idx="27">
                  <c:v>0.64933920704845816</c:v>
                </c:pt>
                <c:pt idx="28">
                  <c:v>0.7233480176211452</c:v>
                </c:pt>
                <c:pt idx="29">
                  <c:v>0.68193832599118898</c:v>
                </c:pt>
                <c:pt idx="30">
                  <c:v>0.6969162995594711</c:v>
                </c:pt>
                <c:pt idx="31">
                  <c:v>0.69251101321585906</c:v>
                </c:pt>
                <c:pt idx="32">
                  <c:v>0.72863436123348013</c:v>
                </c:pt>
                <c:pt idx="33">
                  <c:v>0.71718061674008815</c:v>
                </c:pt>
                <c:pt idx="34">
                  <c:v>0.71541850220264291</c:v>
                </c:pt>
                <c:pt idx="35">
                  <c:v>0.70308370044052904</c:v>
                </c:pt>
                <c:pt idx="36">
                  <c:v>0.70572687224669617</c:v>
                </c:pt>
                <c:pt idx="37">
                  <c:v>0.72070484581497807</c:v>
                </c:pt>
                <c:pt idx="38">
                  <c:v>0.71982378854625495</c:v>
                </c:pt>
                <c:pt idx="39">
                  <c:v>0.67400881057268724</c:v>
                </c:pt>
                <c:pt idx="40">
                  <c:v>0.45286343612334801</c:v>
                </c:pt>
                <c:pt idx="41">
                  <c:v>0.506607929515419</c:v>
                </c:pt>
                <c:pt idx="42">
                  <c:v>0.51189427312775304</c:v>
                </c:pt>
                <c:pt idx="43">
                  <c:v>0.56916299559471395</c:v>
                </c:pt>
                <c:pt idx="44">
                  <c:v>0.6140969162995592</c:v>
                </c:pt>
                <c:pt idx="45">
                  <c:v>0.63612334801762094</c:v>
                </c:pt>
                <c:pt idx="46">
                  <c:v>0.65198237885462496</c:v>
                </c:pt>
                <c:pt idx="47">
                  <c:v>0.60704845814978026</c:v>
                </c:pt>
                <c:pt idx="48">
                  <c:v>0.6537444933920703</c:v>
                </c:pt>
                <c:pt idx="49">
                  <c:v>0.62643171806167408</c:v>
                </c:pt>
                <c:pt idx="50">
                  <c:v>0.45991189427312801</c:v>
                </c:pt>
                <c:pt idx="51">
                  <c:v>0.37180616740088113</c:v>
                </c:pt>
                <c:pt idx="52">
                  <c:v>0.32334801762114507</c:v>
                </c:pt>
                <c:pt idx="53">
                  <c:v>0.37444933920704809</c:v>
                </c:pt>
                <c:pt idx="54">
                  <c:v>0.38325991189427311</c:v>
                </c:pt>
                <c:pt idx="55">
                  <c:v>0.35330396475770909</c:v>
                </c:pt>
                <c:pt idx="56">
                  <c:v>0.34185022026431705</c:v>
                </c:pt>
                <c:pt idx="57">
                  <c:v>0.27929515418502193</c:v>
                </c:pt>
                <c:pt idx="58">
                  <c:v>0.17004405286343605</c:v>
                </c:pt>
                <c:pt idx="59">
                  <c:v>0.13568281938325999</c:v>
                </c:pt>
                <c:pt idx="60">
                  <c:v>0.107488986784141</c:v>
                </c:pt>
                <c:pt idx="61">
                  <c:v>0.11718061674008801</c:v>
                </c:pt>
                <c:pt idx="62">
                  <c:v>0.185022026431718</c:v>
                </c:pt>
                <c:pt idx="63">
                  <c:v>0.17004405286343605</c:v>
                </c:pt>
                <c:pt idx="64">
                  <c:v>0.14096916299559503</c:v>
                </c:pt>
                <c:pt idx="65">
                  <c:v>0.15859030837004404</c:v>
                </c:pt>
                <c:pt idx="66">
                  <c:v>0.15154185022026403</c:v>
                </c:pt>
                <c:pt idx="67">
                  <c:v>0.14801762114537403</c:v>
                </c:pt>
                <c:pt idx="68">
                  <c:v>0.150660792951542</c:v>
                </c:pt>
                <c:pt idx="69">
                  <c:v>0.14273127753304002</c:v>
                </c:pt>
                <c:pt idx="70">
                  <c:v>0.12246696035242301</c:v>
                </c:pt>
                <c:pt idx="71">
                  <c:v>9.6916299559471314E-2</c:v>
                </c:pt>
                <c:pt idx="72">
                  <c:v>9.8678414096916314E-2</c:v>
                </c:pt>
                <c:pt idx="73">
                  <c:v>7.2246696035242322E-2</c:v>
                </c:pt>
                <c:pt idx="74">
                  <c:v>6.3436123348017612E-2</c:v>
                </c:pt>
                <c:pt idx="75">
                  <c:v>4.9339207048458122E-2</c:v>
                </c:pt>
                <c:pt idx="76">
                  <c:v>9.6035242290748918E-2</c:v>
                </c:pt>
                <c:pt idx="77">
                  <c:v>0.11718061674008801</c:v>
                </c:pt>
                <c:pt idx="78">
                  <c:v>0.112775330396476</c:v>
                </c:pt>
                <c:pt idx="79">
                  <c:v>0.10396475770925102</c:v>
                </c:pt>
                <c:pt idx="80">
                  <c:v>0.126872246696035</c:v>
                </c:pt>
                <c:pt idx="81">
                  <c:v>0.13920704845815002</c:v>
                </c:pt>
                <c:pt idx="82">
                  <c:v>8.8986784140969125E-2</c:v>
                </c:pt>
                <c:pt idx="83">
                  <c:v>8.5462555066079346E-2</c:v>
                </c:pt>
                <c:pt idx="84">
                  <c:v>0.12599118942731305</c:v>
                </c:pt>
                <c:pt idx="85">
                  <c:v>0.126872246696035</c:v>
                </c:pt>
                <c:pt idx="86">
                  <c:v>0.15154185022026403</c:v>
                </c:pt>
                <c:pt idx="87">
                  <c:v>0.11894273127753302</c:v>
                </c:pt>
                <c:pt idx="88">
                  <c:v>9.3392070484581535E-2</c:v>
                </c:pt>
                <c:pt idx="89">
                  <c:v>0.28546255506607904</c:v>
                </c:pt>
                <c:pt idx="90">
                  <c:v>0.24493392070484601</c:v>
                </c:pt>
                <c:pt idx="91">
                  <c:v>0.23171806167400902</c:v>
                </c:pt>
                <c:pt idx="92">
                  <c:v>0.31541850220264317</c:v>
                </c:pt>
                <c:pt idx="93">
                  <c:v>0.37180616740088113</c:v>
                </c:pt>
                <c:pt idx="94">
                  <c:v>0.27929515418502193</c:v>
                </c:pt>
                <c:pt idx="95">
                  <c:v>0.16211453744493401</c:v>
                </c:pt>
                <c:pt idx="96">
                  <c:v>0.19911894273127703</c:v>
                </c:pt>
                <c:pt idx="97">
                  <c:v>0.40088105726872203</c:v>
                </c:pt>
                <c:pt idx="98">
                  <c:v>0.38325991189427311</c:v>
                </c:pt>
                <c:pt idx="99">
                  <c:v>0.32422907488986813</c:v>
                </c:pt>
                <c:pt idx="100">
                  <c:v>0.30308370044052901</c:v>
                </c:pt>
                <c:pt idx="101">
                  <c:v>0.225550660792952</c:v>
                </c:pt>
                <c:pt idx="102">
                  <c:v>0.20528634361233505</c:v>
                </c:pt>
                <c:pt idx="103">
                  <c:v>0.15859030837004404</c:v>
                </c:pt>
                <c:pt idx="104">
                  <c:v>0.13744493392070503</c:v>
                </c:pt>
                <c:pt idx="105">
                  <c:v>0.15330396475770902</c:v>
                </c:pt>
                <c:pt idx="106">
                  <c:v>0.16123348017621106</c:v>
                </c:pt>
                <c:pt idx="107">
                  <c:v>0.18942731277533006</c:v>
                </c:pt>
                <c:pt idx="108">
                  <c:v>0.24229074889867802</c:v>
                </c:pt>
                <c:pt idx="109">
                  <c:v>0.195594713656388</c:v>
                </c:pt>
                <c:pt idx="110">
                  <c:v>0.147136563876652</c:v>
                </c:pt>
                <c:pt idx="111">
                  <c:v>0.21145374449339205</c:v>
                </c:pt>
                <c:pt idx="112">
                  <c:v>0.25903083700440505</c:v>
                </c:pt>
                <c:pt idx="113">
                  <c:v>0.2863436123348021</c:v>
                </c:pt>
                <c:pt idx="114">
                  <c:v>0.32687224669603504</c:v>
                </c:pt>
                <c:pt idx="115">
                  <c:v>0.36211453744493405</c:v>
                </c:pt>
                <c:pt idx="116">
                  <c:v>0.39207048458149807</c:v>
                </c:pt>
                <c:pt idx="117">
                  <c:v>0.3964757709251101</c:v>
                </c:pt>
                <c:pt idx="118">
                  <c:v>0.37621145374449305</c:v>
                </c:pt>
                <c:pt idx="119">
                  <c:v>0.38061674008810603</c:v>
                </c:pt>
                <c:pt idx="120">
                  <c:v>0.36299559471365606</c:v>
                </c:pt>
                <c:pt idx="121">
                  <c:v>0.34185022026431705</c:v>
                </c:pt>
                <c:pt idx="122">
                  <c:v>0.31718061674008807</c:v>
                </c:pt>
                <c:pt idx="123">
                  <c:v>0.30308370044052901</c:v>
                </c:pt>
                <c:pt idx="124">
                  <c:v>0.29867841409691603</c:v>
                </c:pt>
                <c:pt idx="125">
                  <c:v>0.31277533039647604</c:v>
                </c:pt>
                <c:pt idx="126">
                  <c:v>0.26343612334801803</c:v>
                </c:pt>
                <c:pt idx="127">
                  <c:v>0.24140969162995601</c:v>
                </c:pt>
                <c:pt idx="128">
                  <c:v>0.26784140969163001</c:v>
                </c:pt>
                <c:pt idx="129">
                  <c:v>0.18325991189427304</c:v>
                </c:pt>
                <c:pt idx="130">
                  <c:v>0.147136563876652</c:v>
                </c:pt>
                <c:pt idx="131">
                  <c:v>0.12422907488986801</c:v>
                </c:pt>
                <c:pt idx="132">
                  <c:v>7.4008810572687198E-2</c:v>
                </c:pt>
                <c:pt idx="133">
                  <c:v>8.4581497797356797E-2</c:v>
                </c:pt>
                <c:pt idx="134">
                  <c:v>0.10044052863436098</c:v>
                </c:pt>
                <c:pt idx="135">
                  <c:v>0.10044052863436098</c:v>
                </c:pt>
                <c:pt idx="136">
                  <c:v>0.106607929515418</c:v>
                </c:pt>
                <c:pt idx="137">
                  <c:v>0.10572687224669604</c:v>
                </c:pt>
                <c:pt idx="138">
                  <c:v>0.15418502202643203</c:v>
                </c:pt>
                <c:pt idx="139">
                  <c:v>0.18766519823788502</c:v>
                </c:pt>
                <c:pt idx="140">
                  <c:v>0.22995594713656403</c:v>
                </c:pt>
                <c:pt idx="141">
                  <c:v>0.20352422907489001</c:v>
                </c:pt>
                <c:pt idx="142">
                  <c:v>0.14537444933920701</c:v>
                </c:pt>
                <c:pt idx="143">
                  <c:v>0.126872246696035</c:v>
                </c:pt>
                <c:pt idx="144">
                  <c:v>0.136563876651982</c:v>
                </c:pt>
                <c:pt idx="145">
                  <c:v>0.14537444933920701</c:v>
                </c:pt>
                <c:pt idx="146">
                  <c:v>0.14449339207048506</c:v>
                </c:pt>
                <c:pt idx="147">
                  <c:v>0.11718061674008801</c:v>
                </c:pt>
                <c:pt idx="148">
                  <c:v>9.6916299559471314E-2</c:v>
                </c:pt>
                <c:pt idx="149">
                  <c:v>5.1982378854625498E-2</c:v>
                </c:pt>
                <c:pt idx="150">
                  <c:v>4.4933920704845823E-2</c:v>
                </c:pt>
                <c:pt idx="151">
                  <c:v>5.6387665198237909E-2</c:v>
                </c:pt>
                <c:pt idx="152">
                  <c:v>8.63436123348017E-2</c:v>
                </c:pt>
                <c:pt idx="153">
                  <c:v>0.13832599118942704</c:v>
                </c:pt>
                <c:pt idx="154">
                  <c:v>0.225550660792952</c:v>
                </c:pt>
                <c:pt idx="155">
                  <c:v>0.29603524229074901</c:v>
                </c:pt>
                <c:pt idx="156">
                  <c:v>0.32511013215859003</c:v>
                </c:pt>
                <c:pt idx="157">
                  <c:v>0.33039647577092512</c:v>
                </c:pt>
                <c:pt idx="158">
                  <c:v>0.33392070484581515</c:v>
                </c:pt>
                <c:pt idx="159">
                  <c:v>0.27488986784141012</c:v>
                </c:pt>
                <c:pt idx="160">
                  <c:v>0.21938325991189403</c:v>
                </c:pt>
                <c:pt idx="161">
                  <c:v>0.15242290748898701</c:v>
                </c:pt>
                <c:pt idx="162">
                  <c:v>9.6035242290748918E-2</c:v>
                </c:pt>
                <c:pt idx="163">
                  <c:v>0.11189427312775301</c:v>
                </c:pt>
                <c:pt idx="164">
                  <c:v>0.195594713656388</c:v>
                </c:pt>
                <c:pt idx="165">
                  <c:v>0.22290748898678403</c:v>
                </c:pt>
                <c:pt idx="166">
                  <c:v>0.17356828193832605</c:v>
                </c:pt>
                <c:pt idx="167">
                  <c:v>0.14449339207048506</c:v>
                </c:pt>
              </c:numCache>
            </c:numRef>
          </c:val>
        </c:ser>
        <c:dLbls/>
        <c:marker val="1"/>
        <c:axId val="58485376"/>
        <c:axId val="58601856"/>
      </c:lineChart>
      <c:catAx>
        <c:axId val="58485376"/>
        <c:scaling>
          <c:orientation val="minMax"/>
        </c:scaling>
        <c:axPos val="b"/>
        <c:numFmt formatCode="d\-mmm\-yy" sourceLinked="1"/>
        <c:majorTickMark val="none"/>
        <c:tickLblPos val="nextTo"/>
        <c:spPr>
          <a:ln w="3175">
            <a:solidFill>
              <a:srgbClr val="000000"/>
            </a:solidFill>
            <a:prstDash val="solid"/>
          </a:ln>
        </c:spPr>
        <c:txPr>
          <a:bodyPr rot="-5400000" vert="horz"/>
          <a:lstStyle/>
          <a:p>
            <a:pPr>
              <a:defRPr sz="1000" b="1" i="0" u="none" strike="noStrike" baseline="0">
                <a:solidFill>
                  <a:srgbClr val="000000"/>
                </a:solidFill>
                <a:latin typeface="Arial"/>
                <a:ea typeface="Arial"/>
                <a:cs typeface="Arial"/>
              </a:defRPr>
            </a:pPr>
            <a:endParaRPr lang="en-US"/>
          </a:p>
        </c:txPr>
        <c:crossAx val="58601856"/>
        <c:crosses val="autoZero"/>
        <c:lblAlgn val="ctr"/>
        <c:lblOffset val="100"/>
        <c:tickLblSkip val="12"/>
        <c:tickMarkSkip val="1"/>
      </c:catAx>
      <c:valAx>
        <c:axId val="58601856"/>
        <c:scaling>
          <c:orientation val="minMax"/>
          <c:max val="1"/>
          <c:min val="0"/>
        </c:scaling>
        <c:axPos val="l"/>
        <c:majorGridlines>
          <c:spPr>
            <a:ln w="3175">
              <a:solidFill>
                <a:srgbClr val="000000"/>
              </a:solidFill>
              <a:prstDash val="solid"/>
            </a:ln>
          </c:spPr>
        </c:majorGridlines>
        <c:title>
          <c:tx>
            <c:rich>
              <a:bodyPr rot="0" vert="horz"/>
              <a:lstStyle/>
              <a:p>
                <a:pPr algn="ctr">
                  <a:defRPr sz="1400" b="1" i="0" u="none" strike="noStrike" baseline="0">
                    <a:solidFill>
                      <a:srgbClr val="000000"/>
                    </a:solidFill>
                    <a:latin typeface="Arial"/>
                    <a:ea typeface="Arial"/>
                    <a:cs typeface="Arial"/>
                  </a:defRPr>
                </a:pPr>
                <a:r>
                  <a:rPr lang="en-US" sz="1400"/>
                  <a:t>%</a:t>
                </a:r>
              </a:p>
            </c:rich>
          </c:tx>
          <c:layout>
            <c:manualLayout>
              <c:xMode val="edge"/>
              <c:yMode val="edge"/>
              <c:x val="2.4048308573754302E-2"/>
              <c:y val="0.42678250362958708"/>
            </c:manualLayout>
          </c:layout>
          <c:spPr>
            <a:noFill/>
            <a:ln w="25400">
              <a:noFill/>
            </a:ln>
          </c:spPr>
        </c:title>
        <c:numFmt formatCode="0%" sourceLinked="1"/>
        <c:tickLblPos val="nextTo"/>
        <c:spPr>
          <a:ln w="3175">
            <a:solidFill>
              <a:srgbClr val="000000"/>
            </a:solidFill>
            <a:prstDash val="solid"/>
          </a:ln>
        </c:spPr>
        <c:txPr>
          <a:bodyPr rot="0" vert="horz"/>
          <a:lstStyle/>
          <a:p>
            <a:pPr>
              <a:defRPr sz="1000" b="1" i="0" u="none" strike="noStrike" baseline="0">
                <a:solidFill>
                  <a:srgbClr val="000000"/>
                </a:solidFill>
                <a:latin typeface="Arial"/>
                <a:ea typeface="Arial"/>
                <a:cs typeface="Arial"/>
              </a:defRPr>
            </a:pPr>
            <a:endParaRPr lang="en-US"/>
          </a:p>
        </c:txPr>
        <c:crossAx val="58485376"/>
        <c:crosses val="autoZero"/>
        <c:crossBetween val="between"/>
        <c:majorUnit val="0.2"/>
        <c:minorUnit val="0.1"/>
      </c:valAx>
      <c:spPr>
        <a:solidFill>
          <a:srgbClr val="FFFFFF"/>
        </a:solidFill>
        <a:ln w="12700">
          <a:solidFill>
            <a:srgbClr val="000000"/>
          </a:solidFill>
          <a:prstDash val="solid"/>
        </a:ln>
      </c:spPr>
    </c:plotArea>
    <c:legend>
      <c:legendPos val="r"/>
      <c:layout>
        <c:manualLayout>
          <c:xMode val="edge"/>
          <c:yMode val="edge"/>
          <c:x val="0.81364693727399418"/>
          <c:y val="0.24676675672528503"/>
          <c:w val="0.16334152564925397"/>
          <c:h val="0.39914306113202408"/>
        </c:manualLayout>
      </c:layout>
      <c:spPr>
        <a:solidFill>
          <a:srgbClr val="FFFFFF"/>
        </a:solidFill>
        <a:ln w="3175">
          <a:solidFill>
            <a:srgbClr val="000000"/>
          </a:solidFill>
          <a:prstDash val="solid"/>
        </a:ln>
      </c:spPr>
      <c:txPr>
        <a:bodyPr/>
        <a:lstStyle/>
        <a:p>
          <a:pPr>
            <a:defRPr sz="920" b="1"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3175">
      <a:solidFill>
        <a:srgbClr val="000000"/>
      </a:solidFill>
      <a:prstDash val="solid"/>
    </a:ln>
  </c:spPr>
  <c:txPr>
    <a:bodyPr/>
    <a:lstStyle/>
    <a:p>
      <a:pPr>
        <a:defRPr sz="1000" b="1" i="0" u="none" strike="noStrike" baseline="0">
          <a:solidFill>
            <a:srgbClr val="000000"/>
          </a:solidFill>
          <a:latin typeface="Arial"/>
          <a:ea typeface="Arial"/>
          <a:cs typeface="Aria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000" b="1" i="0" u="none" strike="noStrike" baseline="0">
                <a:solidFill>
                  <a:srgbClr val="000000"/>
                </a:solidFill>
                <a:latin typeface="Arial"/>
                <a:ea typeface="Arial"/>
                <a:cs typeface="Arial"/>
              </a:defRPr>
            </a:pPr>
            <a:r>
              <a:rPr lang="en-US" sz="1000" b="1" i="0" u="none" strike="noStrike" baseline="0">
                <a:solidFill>
                  <a:srgbClr val="000000"/>
                </a:solidFill>
                <a:latin typeface="Arial"/>
                <a:ea typeface="Arial"/>
                <a:cs typeface="Arial"/>
              </a:rPr>
              <a:t>Ontario System Demand vs Wind Generation Output</a:t>
            </a:r>
          </a:p>
          <a:p>
            <a:pPr>
              <a:defRPr sz="1000" b="1" i="0" u="none" strike="noStrike" baseline="0">
                <a:solidFill>
                  <a:srgbClr val="000000"/>
                </a:solidFill>
                <a:latin typeface="Arial"/>
                <a:ea typeface="Arial"/>
                <a:cs typeface="Arial"/>
              </a:defRPr>
            </a:pPr>
            <a:r>
              <a:rPr lang="en-US" sz="1000" b="1" i="0" u="none" strike="noStrike" baseline="0">
                <a:solidFill>
                  <a:srgbClr val="000000"/>
                </a:solidFill>
                <a:latin typeface="Arial"/>
                <a:ea typeface="Arial"/>
                <a:cs typeface="Arial"/>
              </a:rPr>
              <a:t>Normalized to 100% of Capability</a:t>
            </a:r>
          </a:p>
          <a:p>
            <a:pPr>
              <a:defRPr sz="1000" b="1" i="0" u="none" strike="noStrike" baseline="0">
                <a:solidFill>
                  <a:srgbClr val="000000"/>
                </a:solidFill>
                <a:latin typeface="Arial"/>
                <a:ea typeface="Arial"/>
                <a:cs typeface="Arial"/>
              </a:defRPr>
            </a:pPr>
            <a:r>
              <a:rPr lang="en-US" sz="1000" b="1" i="0" u="none" strike="noStrike" baseline="0">
                <a:solidFill>
                  <a:srgbClr val="000000"/>
                </a:solidFill>
                <a:latin typeface="Arial"/>
                <a:ea typeface="Arial"/>
                <a:cs typeface="Arial"/>
              </a:rPr>
              <a:t>( highest demand week in 2011 )</a:t>
            </a:r>
          </a:p>
        </c:rich>
      </c:tx>
      <c:layout>
        <c:manualLayout>
          <c:xMode val="edge"/>
          <c:yMode val="edge"/>
          <c:x val="0.21856655343529405"/>
          <c:y val="3.8894608149769611E-4"/>
        </c:manualLayout>
      </c:layout>
      <c:spPr>
        <a:noFill/>
        <a:ln w="25400">
          <a:noFill/>
        </a:ln>
      </c:spPr>
    </c:title>
    <c:plotArea>
      <c:layout>
        <c:manualLayout>
          <c:layoutTarget val="inner"/>
          <c:xMode val="edge"/>
          <c:yMode val="edge"/>
          <c:x val="0.13049733097478103"/>
          <c:y val="0.15686001947728603"/>
          <c:w val="0.654370783174966"/>
          <c:h val="0.6105995575227271"/>
        </c:manualLayout>
      </c:layout>
      <c:lineChart>
        <c:grouping val="standard"/>
        <c:ser>
          <c:idx val="2"/>
          <c:order val="0"/>
          <c:tx>
            <c:v>Ontario Demand</c:v>
          </c:tx>
          <c:spPr>
            <a:ln w="38100">
              <a:solidFill>
                <a:srgbClr val="FF0000"/>
              </a:solidFill>
              <a:prstDash val="lgDash"/>
            </a:ln>
          </c:spPr>
          <c:marker>
            <c:symbol val="none"/>
          </c:marker>
          <c:cat>
            <c:strRef>
              <c:f>Sheet1!$A$176:$A$343</c:f>
              <c:strCache>
                <c:ptCount val="168"/>
                <c:pt idx="0">
                  <c:v>Sun, 1 AM</c:v>
                </c:pt>
                <c:pt idx="1">
                  <c:v>17-Jul-11</c:v>
                </c:pt>
                <c:pt idx="2">
                  <c:v>17-Jul-11</c:v>
                </c:pt>
                <c:pt idx="3">
                  <c:v>17-Jul-11</c:v>
                </c:pt>
                <c:pt idx="4">
                  <c:v>17-Jul-11</c:v>
                </c:pt>
                <c:pt idx="5">
                  <c:v>17-Jul-11</c:v>
                </c:pt>
                <c:pt idx="6">
                  <c:v>17-Jul-11</c:v>
                </c:pt>
                <c:pt idx="7">
                  <c:v>17-Jul-11</c:v>
                </c:pt>
                <c:pt idx="8">
                  <c:v>17-Jul-11</c:v>
                </c:pt>
                <c:pt idx="9">
                  <c:v>17-Jul-11</c:v>
                </c:pt>
                <c:pt idx="10">
                  <c:v>17-Jul-11</c:v>
                </c:pt>
                <c:pt idx="11">
                  <c:v>17-Jul-11</c:v>
                </c:pt>
                <c:pt idx="12">
                  <c:v>Sun, 1 PM</c:v>
                </c:pt>
                <c:pt idx="13">
                  <c:v>17-Jul-11</c:v>
                </c:pt>
                <c:pt idx="14">
                  <c:v>17-Jul-11</c:v>
                </c:pt>
                <c:pt idx="15">
                  <c:v>17-Jul-11</c:v>
                </c:pt>
                <c:pt idx="16">
                  <c:v>17-Jul-11</c:v>
                </c:pt>
                <c:pt idx="17">
                  <c:v>17-Jul-11</c:v>
                </c:pt>
                <c:pt idx="18">
                  <c:v>17-Jul-11</c:v>
                </c:pt>
                <c:pt idx="19">
                  <c:v>17-Jul-11</c:v>
                </c:pt>
                <c:pt idx="20">
                  <c:v>17-Jul-11</c:v>
                </c:pt>
                <c:pt idx="21">
                  <c:v>17-Jul-11</c:v>
                </c:pt>
                <c:pt idx="22">
                  <c:v>17-Jul-11</c:v>
                </c:pt>
                <c:pt idx="23">
                  <c:v>17-Jul-11</c:v>
                </c:pt>
                <c:pt idx="24">
                  <c:v>Mon, 1 AM</c:v>
                </c:pt>
                <c:pt idx="25">
                  <c:v>18-Jul-11</c:v>
                </c:pt>
                <c:pt idx="26">
                  <c:v>18-Jul-11</c:v>
                </c:pt>
                <c:pt idx="27">
                  <c:v>18-Jul-11</c:v>
                </c:pt>
                <c:pt idx="28">
                  <c:v>18-Jul-11</c:v>
                </c:pt>
                <c:pt idx="29">
                  <c:v>18-Jul-11</c:v>
                </c:pt>
                <c:pt idx="30">
                  <c:v>18-Jul-11</c:v>
                </c:pt>
                <c:pt idx="31">
                  <c:v>18-Jul-11</c:v>
                </c:pt>
                <c:pt idx="32">
                  <c:v>18-Jul-11</c:v>
                </c:pt>
                <c:pt idx="33">
                  <c:v>18-Jul-11</c:v>
                </c:pt>
                <c:pt idx="34">
                  <c:v>18-Jul-11</c:v>
                </c:pt>
                <c:pt idx="35">
                  <c:v>18-Jul-11</c:v>
                </c:pt>
                <c:pt idx="36">
                  <c:v>Mon, 1 PM</c:v>
                </c:pt>
                <c:pt idx="37">
                  <c:v>18-Jul-11</c:v>
                </c:pt>
                <c:pt idx="38">
                  <c:v>18-Jul-11</c:v>
                </c:pt>
                <c:pt idx="39">
                  <c:v>18-Jul-11</c:v>
                </c:pt>
                <c:pt idx="40">
                  <c:v>18-Jul-11</c:v>
                </c:pt>
                <c:pt idx="41">
                  <c:v>18-Jul-11</c:v>
                </c:pt>
                <c:pt idx="42">
                  <c:v>18-Jul-11</c:v>
                </c:pt>
                <c:pt idx="43">
                  <c:v>18-Jul-11</c:v>
                </c:pt>
                <c:pt idx="44">
                  <c:v>18-Jul-11</c:v>
                </c:pt>
                <c:pt idx="45">
                  <c:v>18-Jul-11</c:v>
                </c:pt>
                <c:pt idx="46">
                  <c:v>18-Jul-11</c:v>
                </c:pt>
                <c:pt idx="47">
                  <c:v>18-Jul-11</c:v>
                </c:pt>
                <c:pt idx="48">
                  <c:v>Tue, 1 AM</c:v>
                </c:pt>
                <c:pt idx="49">
                  <c:v>19-Jul-11</c:v>
                </c:pt>
                <c:pt idx="50">
                  <c:v>19-Jul-11</c:v>
                </c:pt>
                <c:pt idx="51">
                  <c:v>19-Jul-11</c:v>
                </c:pt>
                <c:pt idx="52">
                  <c:v>19-Jul-11</c:v>
                </c:pt>
                <c:pt idx="53">
                  <c:v>19-Jul-11</c:v>
                </c:pt>
                <c:pt idx="54">
                  <c:v>19-Jul-11</c:v>
                </c:pt>
                <c:pt idx="55">
                  <c:v>19-Jul-11</c:v>
                </c:pt>
                <c:pt idx="56">
                  <c:v>19-Jul-11</c:v>
                </c:pt>
                <c:pt idx="57">
                  <c:v>19-Jul-11</c:v>
                </c:pt>
                <c:pt idx="58">
                  <c:v>19-Jul-11</c:v>
                </c:pt>
                <c:pt idx="59">
                  <c:v>19-Jul-11</c:v>
                </c:pt>
                <c:pt idx="60">
                  <c:v>Tue, 1 PM</c:v>
                </c:pt>
                <c:pt idx="61">
                  <c:v>19-Jul-11</c:v>
                </c:pt>
                <c:pt idx="62">
                  <c:v>19-Jul-11</c:v>
                </c:pt>
                <c:pt idx="63">
                  <c:v>19-Jul-11</c:v>
                </c:pt>
                <c:pt idx="64">
                  <c:v>19-Jul-11</c:v>
                </c:pt>
                <c:pt idx="65">
                  <c:v>19-Jul-11</c:v>
                </c:pt>
                <c:pt idx="66">
                  <c:v>19-Jul-11</c:v>
                </c:pt>
                <c:pt idx="67">
                  <c:v>19-Jul-11</c:v>
                </c:pt>
                <c:pt idx="68">
                  <c:v>19-Jul-11</c:v>
                </c:pt>
                <c:pt idx="69">
                  <c:v>19-Jul-11</c:v>
                </c:pt>
                <c:pt idx="70">
                  <c:v>19-Jul-11</c:v>
                </c:pt>
                <c:pt idx="71">
                  <c:v>19-Jul-11</c:v>
                </c:pt>
                <c:pt idx="72">
                  <c:v>Wed, 1 AM</c:v>
                </c:pt>
                <c:pt idx="73">
                  <c:v>20-Jul-11</c:v>
                </c:pt>
                <c:pt idx="74">
                  <c:v>20-Jul-11</c:v>
                </c:pt>
                <c:pt idx="75">
                  <c:v>20-Jul-11</c:v>
                </c:pt>
                <c:pt idx="76">
                  <c:v>20-Jul-11</c:v>
                </c:pt>
                <c:pt idx="77">
                  <c:v>20-Jul-11</c:v>
                </c:pt>
                <c:pt idx="78">
                  <c:v>20-Jul-11</c:v>
                </c:pt>
                <c:pt idx="79">
                  <c:v>20-Jul-11</c:v>
                </c:pt>
                <c:pt idx="80">
                  <c:v>20-Jul-11</c:v>
                </c:pt>
                <c:pt idx="81">
                  <c:v>20-Jul-11</c:v>
                </c:pt>
                <c:pt idx="82">
                  <c:v>20-Jul-11</c:v>
                </c:pt>
                <c:pt idx="83">
                  <c:v>20-Jul-11</c:v>
                </c:pt>
                <c:pt idx="84">
                  <c:v>Wed, 1 PM</c:v>
                </c:pt>
                <c:pt idx="85">
                  <c:v>20-Jul-11</c:v>
                </c:pt>
                <c:pt idx="86">
                  <c:v>20-Jul-11</c:v>
                </c:pt>
                <c:pt idx="87">
                  <c:v>20-Jul-11</c:v>
                </c:pt>
                <c:pt idx="88">
                  <c:v>20-Jul-11</c:v>
                </c:pt>
                <c:pt idx="89">
                  <c:v>20-Jul-11</c:v>
                </c:pt>
                <c:pt idx="90">
                  <c:v>20-Jul-11</c:v>
                </c:pt>
                <c:pt idx="91">
                  <c:v>20-Jul-11</c:v>
                </c:pt>
                <c:pt idx="92">
                  <c:v>20-Jul-11</c:v>
                </c:pt>
                <c:pt idx="93">
                  <c:v>20-Jul-11</c:v>
                </c:pt>
                <c:pt idx="94">
                  <c:v>20-Jul-11</c:v>
                </c:pt>
                <c:pt idx="95">
                  <c:v>20-Jul-11</c:v>
                </c:pt>
                <c:pt idx="96">
                  <c:v>Thu, 1 AM</c:v>
                </c:pt>
                <c:pt idx="97">
                  <c:v>21-Jul-11</c:v>
                </c:pt>
                <c:pt idx="98">
                  <c:v>21-Jul-11</c:v>
                </c:pt>
                <c:pt idx="99">
                  <c:v>21-Jul-11</c:v>
                </c:pt>
                <c:pt idx="100">
                  <c:v>21-Jul-11</c:v>
                </c:pt>
                <c:pt idx="101">
                  <c:v>21-Jul-11</c:v>
                </c:pt>
                <c:pt idx="102">
                  <c:v>21-Jul-11</c:v>
                </c:pt>
                <c:pt idx="103">
                  <c:v>21-Jul-11</c:v>
                </c:pt>
                <c:pt idx="104">
                  <c:v>21-Jul-11</c:v>
                </c:pt>
                <c:pt idx="105">
                  <c:v>21-Jul-11</c:v>
                </c:pt>
                <c:pt idx="106">
                  <c:v>21-Jul-11</c:v>
                </c:pt>
                <c:pt idx="107">
                  <c:v>21-Jul-11</c:v>
                </c:pt>
                <c:pt idx="108">
                  <c:v>Thu, 1 PM</c:v>
                </c:pt>
                <c:pt idx="109">
                  <c:v>21-Jul-11</c:v>
                </c:pt>
                <c:pt idx="110">
                  <c:v>21-Jul-11</c:v>
                </c:pt>
                <c:pt idx="111">
                  <c:v>21-Jul-11</c:v>
                </c:pt>
                <c:pt idx="112">
                  <c:v>21-Jul-11</c:v>
                </c:pt>
                <c:pt idx="113">
                  <c:v>21-Jul-11</c:v>
                </c:pt>
                <c:pt idx="114">
                  <c:v>21-Jul-11</c:v>
                </c:pt>
                <c:pt idx="115">
                  <c:v>21-Jul-11</c:v>
                </c:pt>
                <c:pt idx="116">
                  <c:v>21-Jul-11</c:v>
                </c:pt>
                <c:pt idx="117">
                  <c:v>21-Jul-11</c:v>
                </c:pt>
                <c:pt idx="118">
                  <c:v>21-Jul-11</c:v>
                </c:pt>
                <c:pt idx="119">
                  <c:v>21-Jul-11</c:v>
                </c:pt>
                <c:pt idx="120">
                  <c:v>Fri, 1 AM</c:v>
                </c:pt>
                <c:pt idx="121">
                  <c:v>22-Jul-11</c:v>
                </c:pt>
                <c:pt idx="122">
                  <c:v>22-Jul-11</c:v>
                </c:pt>
                <c:pt idx="123">
                  <c:v>22-Jul-11</c:v>
                </c:pt>
                <c:pt idx="124">
                  <c:v>22-Jul-11</c:v>
                </c:pt>
                <c:pt idx="125">
                  <c:v>22-Jul-11</c:v>
                </c:pt>
                <c:pt idx="126">
                  <c:v>22-Jul-11</c:v>
                </c:pt>
                <c:pt idx="127">
                  <c:v>22-Jul-11</c:v>
                </c:pt>
                <c:pt idx="128">
                  <c:v>22-Jul-11</c:v>
                </c:pt>
                <c:pt idx="129">
                  <c:v>22-Jul-11</c:v>
                </c:pt>
                <c:pt idx="130">
                  <c:v>22-Jul-11</c:v>
                </c:pt>
                <c:pt idx="131">
                  <c:v>22-Jul-11</c:v>
                </c:pt>
                <c:pt idx="132">
                  <c:v>Fri, 1 PM</c:v>
                </c:pt>
                <c:pt idx="133">
                  <c:v>22-Jul-11</c:v>
                </c:pt>
                <c:pt idx="134">
                  <c:v>22-Jul-11</c:v>
                </c:pt>
                <c:pt idx="135">
                  <c:v>22-Jul-11</c:v>
                </c:pt>
                <c:pt idx="136">
                  <c:v>22-Jul-11</c:v>
                </c:pt>
                <c:pt idx="137">
                  <c:v>22-Jul-11</c:v>
                </c:pt>
                <c:pt idx="138">
                  <c:v>22-Jul-11</c:v>
                </c:pt>
                <c:pt idx="139">
                  <c:v>22-Jul-11</c:v>
                </c:pt>
                <c:pt idx="140">
                  <c:v>22-Jul-11</c:v>
                </c:pt>
                <c:pt idx="141">
                  <c:v>22-Jul-11</c:v>
                </c:pt>
                <c:pt idx="142">
                  <c:v>22-Jul-11</c:v>
                </c:pt>
                <c:pt idx="143">
                  <c:v>22-Jul-11</c:v>
                </c:pt>
                <c:pt idx="144">
                  <c:v>Sat, 1 AM</c:v>
                </c:pt>
                <c:pt idx="145">
                  <c:v>23-Jul-11</c:v>
                </c:pt>
                <c:pt idx="146">
                  <c:v>23-Jul-11</c:v>
                </c:pt>
                <c:pt idx="147">
                  <c:v>23-Jul-11</c:v>
                </c:pt>
                <c:pt idx="148">
                  <c:v>23-Jul-11</c:v>
                </c:pt>
                <c:pt idx="149">
                  <c:v>23-Jul-11</c:v>
                </c:pt>
                <c:pt idx="150">
                  <c:v>23-Jul-11</c:v>
                </c:pt>
                <c:pt idx="151">
                  <c:v>23-Jul-11</c:v>
                </c:pt>
                <c:pt idx="152">
                  <c:v>23-Jul-11</c:v>
                </c:pt>
                <c:pt idx="153">
                  <c:v>23-Jul-11</c:v>
                </c:pt>
                <c:pt idx="154">
                  <c:v>23-Jul-11</c:v>
                </c:pt>
                <c:pt idx="155">
                  <c:v>23-Jul-11</c:v>
                </c:pt>
                <c:pt idx="156">
                  <c:v>Sat, 1 PM</c:v>
                </c:pt>
                <c:pt idx="157">
                  <c:v>23-Jul-11</c:v>
                </c:pt>
                <c:pt idx="158">
                  <c:v>23-Jul-11</c:v>
                </c:pt>
                <c:pt idx="159">
                  <c:v>23-Jul-11</c:v>
                </c:pt>
                <c:pt idx="160">
                  <c:v>23-Jul-11</c:v>
                </c:pt>
                <c:pt idx="161">
                  <c:v>23-Jul-11</c:v>
                </c:pt>
                <c:pt idx="162">
                  <c:v>23-Jul-11</c:v>
                </c:pt>
                <c:pt idx="163">
                  <c:v>23-Jul-11</c:v>
                </c:pt>
                <c:pt idx="164">
                  <c:v>23-Jul-11</c:v>
                </c:pt>
                <c:pt idx="165">
                  <c:v>23-Jul-11</c:v>
                </c:pt>
                <c:pt idx="166">
                  <c:v>23-Jul-11</c:v>
                </c:pt>
                <c:pt idx="167">
                  <c:v>23-Jul-11</c:v>
                </c:pt>
              </c:strCache>
            </c:strRef>
          </c:cat>
          <c:val>
            <c:numRef>
              <c:f>Sheet1!$F$176:$F$343</c:f>
              <c:numCache>
                <c:formatCode>0%</c:formatCode>
                <c:ptCount val="168"/>
                <c:pt idx="0">
                  <c:v>0.57976424361493106</c:v>
                </c:pt>
                <c:pt idx="1">
                  <c:v>0.56286836935166995</c:v>
                </c:pt>
                <c:pt idx="2">
                  <c:v>0.54601178781925286</c:v>
                </c:pt>
                <c:pt idx="3">
                  <c:v>0.53379174852652311</c:v>
                </c:pt>
                <c:pt idx="4">
                  <c:v>0.52400785854616905</c:v>
                </c:pt>
                <c:pt idx="5">
                  <c:v>0.52499017681728899</c:v>
                </c:pt>
                <c:pt idx="6">
                  <c:v>0.55607072691552106</c:v>
                </c:pt>
                <c:pt idx="7">
                  <c:v>0.61905697445972507</c:v>
                </c:pt>
                <c:pt idx="8">
                  <c:v>0.68271119842829109</c:v>
                </c:pt>
                <c:pt idx="9">
                  <c:v>0.74074656188605092</c:v>
                </c:pt>
                <c:pt idx="10">
                  <c:v>0.78864440078585507</c:v>
                </c:pt>
                <c:pt idx="11">
                  <c:v>0.81229862475442005</c:v>
                </c:pt>
                <c:pt idx="12">
                  <c:v>0.81850687622789808</c:v>
                </c:pt>
                <c:pt idx="13">
                  <c:v>0.82628683693516702</c:v>
                </c:pt>
                <c:pt idx="14">
                  <c:v>0.84369351669941128</c:v>
                </c:pt>
                <c:pt idx="15">
                  <c:v>0.8538703339882121</c:v>
                </c:pt>
                <c:pt idx="16">
                  <c:v>0.86019646365422409</c:v>
                </c:pt>
                <c:pt idx="17">
                  <c:v>0.852337917485265</c:v>
                </c:pt>
                <c:pt idx="18">
                  <c:v>0.83516699410608997</c:v>
                </c:pt>
                <c:pt idx="19">
                  <c:v>0.80447937131630598</c:v>
                </c:pt>
                <c:pt idx="20">
                  <c:v>0.81972495088408615</c:v>
                </c:pt>
                <c:pt idx="21">
                  <c:v>0.79155206286836888</c:v>
                </c:pt>
                <c:pt idx="22">
                  <c:v>0.72872298624754406</c:v>
                </c:pt>
                <c:pt idx="23">
                  <c:v>0.67422396856581512</c:v>
                </c:pt>
                <c:pt idx="24">
                  <c:v>0.64459724950884112</c:v>
                </c:pt>
                <c:pt idx="25">
                  <c:v>0.62962671905697409</c:v>
                </c:pt>
                <c:pt idx="26">
                  <c:v>0.61053045186640498</c:v>
                </c:pt>
                <c:pt idx="27">
                  <c:v>0.61194499017681714</c:v>
                </c:pt>
                <c:pt idx="28">
                  <c:v>0.62518664047151307</c:v>
                </c:pt>
                <c:pt idx="29">
                  <c:v>0.66593320235756415</c:v>
                </c:pt>
                <c:pt idx="30">
                  <c:v>0.71477406679764199</c:v>
                </c:pt>
                <c:pt idx="31">
                  <c:v>0.75324165029469525</c:v>
                </c:pt>
                <c:pt idx="32">
                  <c:v>0.78624754420432197</c:v>
                </c:pt>
                <c:pt idx="33">
                  <c:v>0.82565815324165004</c:v>
                </c:pt>
                <c:pt idx="34">
                  <c:v>0.87595284872298596</c:v>
                </c:pt>
                <c:pt idx="35">
                  <c:v>0.89697445972495093</c:v>
                </c:pt>
                <c:pt idx="36">
                  <c:v>0.91827111984282894</c:v>
                </c:pt>
                <c:pt idx="37">
                  <c:v>0.92318271119842799</c:v>
                </c:pt>
                <c:pt idx="38">
                  <c:v>0.9365815324165031</c:v>
                </c:pt>
                <c:pt idx="39">
                  <c:v>0.93878192534381111</c:v>
                </c:pt>
                <c:pt idx="40">
                  <c:v>0.92538310412573688</c:v>
                </c:pt>
                <c:pt idx="41">
                  <c:v>0.91984282907662096</c:v>
                </c:pt>
                <c:pt idx="42">
                  <c:v>0.90534381139489217</c:v>
                </c:pt>
                <c:pt idx="43">
                  <c:v>0.88577603143418515</c:v>
                </c:pt>
                <c:pt idx="44">
                  <c:v>0.88742632612966588</c:v>
                </c:pt>
                <c:pt idx="45">
                  <c:v>0.83874263261296711</c:v>
                </c:pt>
                <c:pt idx="46">
                  <c:v>0.76738703339882119</c:v>
                </c:pt>
                <c:pt idx="47">
                  <c:v>0.70935166994106091</c:v>
                </c:pt>
                <c:pt idx="48">
                  <c:v>0.66660117878192504</c:v>
                </c:pt>
                <c:pt idx="49">
                  <c:v>0.641060903732809</c:v>
                </c:pt>
                <c:pt idx="50">
                  <c:v>0.62019646365422409</c:v>
                </c:pt>
                <c:pt idx="51">
                  <c:v>0.61339882121807521</c:v>
                </c:pt>
                <c:pt idx="52">
                  <c:v>0.6217288801571712</c:v>
                </c:pt>
                <c:pt idx="53">
                  <c:v>0.65104125736738727</c:v>
                </c:pt>
                <c:pt idx="54">
                  <c:v>0.70797642436149311</c:v>
                </c:pt>
                <c:pt idx="55">
                  <c:v>0.76137524557956815</c:v>
                </c:pt>
                <c:pt idx="56">
                  <c:v>0.79477406679764195</c:v>
                </c:pt>
                <c:pt idx="57">
                  <c:v>0.83060903732809432</c:v>
                </c:pt>
                <c:pt idx="58">
                  <c:v>0.85500982318271113</c:v>
                </c:pt>
                <c:pt idx="59">
                  <c:v>0.868801571709234</c:v>
                </c:pt>
                <c:pt idx="60">
                  <c:v>0.88813359528487201</c:v>
                </c:pt>
                <c:pt idx="61">
                  <c:v>0.89292730844793688</c:v>
                </c:pt>
                <c:pt idx="62">
                  <c:v>0.90157170923379204</c:v>
                </c:pt>
                <c:pt idx="63">
                  <c:v>0.90919449901768201</c:v>
                </c:pt>
                <c:pt idx="64">
                  <c:v>0.91300589390962705</c:v>
                </c:pt>
                <c:pt idx="65">
                  <c:v>0.89874263261296705</c:v>
                </c:pt>
                <c:pt idx="66">
                  <c:v>0.88161100196463593</c:v>
                </c:pt>
                <c:pt idx="67">
                  <c:v>0.85783889980353611</c:v>
                </c:pt>
                <c:pt idx="68">
                  <c:v>0.85595284872298594</c:v>
                </c:pt>
                <c:pt idx="69">
                  <c:v>0.81355599214145402</c:v>
                </c:pt>
                <c:pt idx="70">
                  <c:v>0.73929273084479408</c:v>
                </c:pt>
                <c:pt idx="71">
                  <c:v>0.6743811394891942</c:v>
                </c:pt>
                <c:pt idx="72">
                  <c:v>0.6344597249508841</c:v>
                </c:pt>
                <c:pt idx="73">
                  <c:v>0.61151277013752392</c:v>
                </c:pt>
                <c:pt idx="74">
                  <c:v>0.59430255402750487</c:v>
                </c:pt>
                <c:pt idx="75">
                  <c:v>0.58899803536345807</c:v>
                </c:pt>
                <c:pt idx="76">
                  <c:v>0.596306483300589</c:v>
                </c:pt>
                <c:pt idx="77">
                  <c:v>0.62990176817288812</c:v>
                </c:pt>
                <c:pt idx="78">
                  <c:v>0.69123772102161085</c:v>
                </c:pt>
                <c:pt idx="79">
                  <c:v>0.75461689587426295</c:v>
                </c:pt>
                <c:pt idx="80">
                  <c:v>0.81335952848722992</c:v>
                </c:pt>
                <c:pt idx="81">
                  <c:v>0.85980353634577622</c:v>
                </c:pt>
                <c:pt idx="82">
                  <c:v>0.89512770137524489</c:v>
                </c:pt>
                <c:pt idx="83">
                  <c:v>0.92129666011787803</c:v>
                </c:pt>
                <c:pt idx="84">
                  <c:v>0.94176817288801606</c:v>
                </c:pt>
                <c:pt idx="85">
                  <c:v>0.95194499017681711</c:v>
                </c:pt>
                <c:pt idx="86">
                  <c:v>0.95764243614931222</c:v>
                </c:pt>
                <c:pt idx="87">
                  <c:v>0.9589390962671912</c:v>
                </c:pt>
                <c:pt idx="88">
                  <c:v>0.96153241650294696</c:v>
                </c:pt>
                <c:pt idx="89">
                  <c:v>0.95300589390962709</c:v>
                </c:pt>
                <c:pt idx="90">
                  <c:v>0.93709233791748503</c:v>
                </c:pt>
                <c:pt idx="91">
                  <c:v>0.92306483300589415</c:v>
                </c:pt>
                <c:pt idx="92">
                  <c:v>0.92711198428290786</c:v>
                </c:pt>
                <c:pt idx="93">
                  <c:v>0.888330058939096</c:v>
                </c:pt>
                <c:pt idx="94">
                  <c:v>0.81233791748526496</c:v>
                </c:pt>
                <c:pt idx="95">
                  <c:v>0.75453831041257413</c:v>
                </c:pt>
                <c:pt idx="96">
                  <c:v>0.71638506876227892</c:v>
                </c:pt>
                <c:pt idx="97">
                  <c:v>0.68978388998035389</c:v>
                </c:pt>
                <c:pt idx="98">
                  <c:v>0.67009823182711215</c:v>
                </c:pt>
                <c:pt idx="99">
                  <c:v>0.66396856581532393</c:v>
                </c:pt>
                <c:pt idx="100">
                  <c:v>0.67834970530451921</c:v>
                </c:pt>
                <c:pt idx="101">
                  <c:v>0.71791748526522592</c:v>
                </c:pt>
                <c:pt idx="102">
                  <c:v>0.77823182711198413</c:v>
                </c:pt>
                <c:pt idx="103">
                  <c:v>0.84695481335952827</c:v>
                </c:pt>
                <c:pt idx="104">
                  <c:v>0.90337917485265185</c:v>
                </c:pt>
                <c:pt idx="105">
                  <c:v>0.94994106090373309</c:v>
                </c:pt>
                <c:pt idx="106">
                  <c:v>0.97579567779960719</c:v>
                </c:pt>
                <c:pt idx="107">
                  <c:v>0.98495088408644393</c:v>
                </c:pt>
                <c:pt idx="108">
                  <c:v>0.991001964636542</c:v>
                </c:pt>
                <c:pt idx="109">
                  <c:v>0.99402750491159098</c:v>
                </c:pt>
                <c:pt idx="110">
                  <c:v>0.99669941060903722</c:v>
                </c:pt>
                <c:pt idx="111">
                  <c:v>1</c:v>
                </c:pt>
                <c:pt idx="112">
                  <c:v>0.994734774066798</c:v>
                </c:pt>
                <c:pt idx="113">
                  <c:v>0.98216110019646385</c:v>
                </c:pt>
                <c:pt idx="114">
                  <c:v>0.97976424361493109</c:v>
                </c:pt>
                <c:pt idx="115">
                  <c:v>0.97717092337917522</c:v>
                </c:pt>
                <c:pt idx="116">
                  <c:v>0.9769351669941061</c:v>
                </c:pt>
                <c:pt idx="117">
                  <c:v>0.92730844793713196</c:v>
                </c:pt>
                <c:pt idx="118">
                  <c:v>0.85379174852652318</c:v>
                </c:pt>
                <c:pt idx="119">
                  <c:v>0.79300589390962706</c:v>
                </c:pt>
                <c:pt idx="120">
                  <c:v>0.74950884086444003</c:v>
                </c:pt>
                <c:pt idx="121">
                  <c:v>0.7124165029469548</c:v>
                </c:pt>
                <c:pt idx="122">
                  <c:v>0.67925343811394912</c:v>
                </c:pt>
                <c:pt idx="123">
                  <c:v>0.66392927308447935</c:v>
                </c:pt>
                <c:pt idx="124">
                  <c:v>0.66620825147347729</c:v>
                </c:pt>
                <c:pt idx="125">
                  <c:v>0.68271119842829109</c:v>
                </c:pt>
                <c:pt idx="126">
                  <c:v>0.73461689587426293</c:v>
                </c:pt>
                <c:pt idx="127">
                  <c:v>0.79516699410608993</c:v>
                </c:pt>
                <c:pt idx="128">
                  <c:v>0.84416502946954808</c:v>
                </c:pt>
                <c:pt idx="129">
                  <c:v>0.87984282907662104</c:v>
                </c:pt>
                <c:pt idx="130">
                  <c:v>0.9033005893909628</c:v>
                </c:pt>
                <c:pt idx="131">
                  <c:v>0.90742632612966589</c:v>
                </c:pt>
                <c:pt idx="132">
                  <c:v>0.90648330058939097</c:v>
                </c:pt>
                <c:pt idx="133">
                  <c:v>0.89457760314341805</c:v>
                </c:pt>
                <c:pt idx="134">
                  <c:v>0.88844793713163095</c:v>
                </c:pt>
                <c:pt idx="135">
                  <c:v>0.88094302554027504</c:v>
                </c:pt>
                <c:pt idx="136">
                  <c:v>0.87497053045186612</c:v>
                </c:pt>
                <c:pt idx="137">
                  <c:v>0.85724950884086404</c:v>
                </c:pt>
                <c:pt idx="138">
                  <c:v>0.83764243614931222</c:v>
                </c:pt>
                <c:pt idx="139">
                  <c:v>0.82805500982318314</c:v>
                </c:pt>
                <c:pt idx="140">
                  <c:v>0.82864440078585511</c:v>
                </c:pt>
                <c:pt idx="141">
                  <c:v>0.79229862475442003</c:v>
                </c:pt>
                <c:pt idx="142">
                  <c:v>0.72616895874263288</c:v>
                </c:pt>
                <c:pt idx="143">
                  <c:v>0.67155206286836899</c:v>
                </c:pt>
                <c:pt idx="144">
                  <c:v>0.63579567779960722</c:v>
                </c:pt>
                <c:pt idx="145">
                  <c:v>0.60628683693516705</c:v>
                </c:pt>
                <c:pt idx="146">
                  <c:v>0.58656188605107995</c:v>
                </c:pt>
                <c:pt idx="147">
                  <c:v>0.5746168958742629</c:v>
                </c:pt>
                <c:pt idx="148">
                  <c:v>0.5750098231827111</c:v>
                </c:pt>
                <c:pt idx="149">
                  <c:v>0.57999999999999996</c:v>
                </c:pt>
                <c:pt idx="150">
                  <c:v>0.61787819253438125</c:v>
                </c:pt>
                <c:pt idx="151">
                  <c:v>0.67972495088408624</c:v>
                </c:pt>
                <c:pt idx="152">
                  <c:v>0.74027504911591402</c:v>
                </c:pt>
                <c:pt idx="153">
                  <c:v>0.78518664047151299</c:v>
                </c:pt>
                <c:pt idx="154">
                  <c:v>0.81838899803536291</c:v>
                </c:pt>
                <c:pt idx="155">
                  <c:v>0.83862475442043216</c:v>
                </c:pt>
                <c:pt idx="156">
                  <c:v>0.84703339882121786</c:v>
                </c:pt>
                <c:pt idx="157">
                  <c:v>0.85351669941060893</c:v>
                </c:pt>
                <c:pt idx="158">
                  <c:v>0.8606286836935173</c:v>
                </c:pt>
                <c:pt idx="159">
                  <c:v>0.86648330058939105</c:v>
                </c:pt>
                <c:pt idx="160">
                  <c:v>0.86793713163064801</c:v>
                </c:pt>
                <c:pt idx="161">
                  <c:v>0.85127701375245601</c:v>
                </c:pt>
                <c:pt idx="162">
                  <c:v>0.82110019646365406</c:v>
                </c:pt>
                <c:pt idx="163">
                  <c:v>0.78943025540274991</c:v>
                </c:pt>
                <c:pt idx="164">
                  <c:v>0.7900589390962669</c:v>
                </c:pt>
                <c:pt idx="165">
                  <c:v>0.75603143418467622</c:v>
                </c:pt>
                <c:pt idx="166">
                  <c:v>0.70797642436149311</c:v>
                </c:pt>
                <c:pt idx="167">
                  <c:v>0.65948919449901811</c:v>
                </c:pt>
              </c:numCache>
            </c:numRef>
          </c:val>
        </c:ser>
        <c:ser>
          <c:idx val="1"/>
          <c:order val="1"/>
          <c:tx>
            <c:v>Wind Output</c:v>
          </c:tx>
          <c:spPr>
            <a:ln w="38100">
              <a:solidFill>
                <a:srgbClr val="339966"/>
              </a:solidFill>
              <a:prstDash val="solid"/>
            </a:ln>
          </c:spPr>
          <c:marker>
            <c:symbol val="none"/>
          </c:marker>
          <c:cat>
            <c:strRef>
              <c:f>Sheet1!$A$176:$A$343</c:f>
              <c:strCache>
                <c:ptCount val="168"/>
                <c:pt idx="0">
                  <c:v>Sun, 1 AM</c:v>
                </c:pt>
                <c:pt idx="1">
                  <c:v>17-Jul-11</c:v>
                </c:pt>
                <c:pt idx="2">
                  <c:v>17-Jul-11</c:v>
                </c:pt>
                <c:pt idx="3">
                  <c:v>17-Jul-11</c:v>
                </c:pt>
                <c:pt idx="4">
                  <c:v>17-Jul-11</c:v>
                </c:pt>
                <c:pt idx="5">
                  <c:v>17-Jul-11</c:v>
                </c:pt>
                <c:pt idx="6">
                  <c:v>17-Jul-11</c:v>
                </c:pt>
                <c:pt idx="7">
                  <c:v>17-Jul-11</c:v>
                </c:pt>
                <c:pt idx="8">
                  <c:v>17-Jul-11</c:v>
                </c:pt>
                <c:pt idx="9">
                  <c:v>17-Jul-11</c:v>
                </c:pt>
                <c:pt idx="10">
                  <c:v>17-Jul-11</c:v>
                </c:pt>
                <c:pt idx="11">
                  <c:v>17-Jul-11</c:v>
                </c:pt>
                <c:pt idx="12">
                  <c:v>Sun, 1 PM</c:v>
                </c:pt>
                <c:pt idx="13">
                  <c:v>17-Jul-11</c:v>
                </c:pt>
                <c:pt idx="14">
                  <c:v>17-Jul-11</c:v>
                </c:pt>
                <c:pt idx="15">
                  <c:v>17-Jul-11</c:v>
                </c:pt>
                <c:pt idx="16">
                  <c:v>17-Jul-11</c:v>
                </c:pt>
                <c:pt idx="17">
                  <c:v>17-Jul-11</c:v>
                </c:pt>
                <c:pt idx="18">
                  <c:v>17-Jul-11</c:v>
                </c:pt>
                <c:pt idx="19">
                  <c:v>17-Jul-11</c:v>
                </c:pt>
                <c:pt idx="20">
                  <c:v>17-Jul-11</c:v>
                </c:pt>
                <c:pt idx="21">
                  <c:v>17-Jul-11</c:v>
                </c:pt>
                <c:pt idx="22">
                  <c:v>17-Jul-11</c:v>
                </c:pt>
                <c:pt idx="23">
                  <c:v>17-Jul-11</c:v>
                </c:pt>
                <c:pt idx="24">
                  <c:v>Mon, 1 AM</c:v>
                </c:pt>
                <c:pt idx="25">
                  <c:v>18-Jul-11</c:v>
                </c:pt>
                <c:pt idx="26">
                  <c:v>18-Jul-11</c:v>
                </c:pt>
                <c:pt idx="27">
                  <c:v>18-Jul-11</c:v>
                </c:pt>
                <c:pt idx="28">
                  <c:v>18-Jul-11</c:v>
                </c:pt>
                <c:pt idx="29">
                  <c:v>18-Jul-11</c:v>
                </c:pt>
                <c:pt idx="30">
                  <c:v>18-Jul-11</c:v>
                </c:pt>
                <c:pt idx="31">
                  <c:v>18-Jul-11</c:v>
                </c:pt>
                <c:pt idx="32">
                  <c:v>18-Jul-11</c:v>
                </c:pt>
                <c:pt idx="33">
                  <c:v>18-Jul-11</c:v>
                </c:pt>
                <c:pt idx="34">
                  <c:v>18-Jul-11</c:v>
                </c:pt>
                <c:pt idx="35">
                  <c:v>18-Jul-11</c:v>
                </c:pt>
                <c:pt idx="36">
                  <c:v>Mon, 1 PM</c:v>
                </c:pt>
                <c:pt idx="37">
                  <c:v>18-Jul-11</c:v>
                </c:pt>
                <c:pt idx="38">
                  <c:v>18-Jul-11</c:v>
                </c:pt>
                <c:pt idx="39">
                  <c:v>18-Jul-11</c:v>
                </c:pt>
                <c:pt idx="40">
                  <c:v>18-Jul-11</c:v>
                </c:pt>
                <c:pt idx="41">
                  <c:v>18-Jul-11</c:v>
                </c:pt>
                <c:pt idx="42">
                  <c:v>18-Jul-11</c:v>
                </c:pt>
                <c:pt idx="43">
                  <c:v>18-Jul-11</c:v>
                </c:pt>
                <c:pt idx="44">
                  <c:v>18-Jul-11</c:v>
                </c:pt>
                <c:pt idx="45">
                  <c:v>18-Jul-11</c:v>
                </c:pt>
                <c:pt idx="46">
                  <c:v>18-Jul-11</c:v>
                </c:pt>
                <c:pt idx="47">
                  <c:v>18-Jul-11</c:v>
                </c:pt>
                <c:pt idx="48">
                  <c:v>Tue, 1 AM</c:v>
                </c:pt>
                <c:pt idx="49">
                  <c:v>19-Jul-11</c:v>
                </c:pt>
                <c:pt idx="50">
                  <c:v>19-Jul-11</c:v>
                </c:pt>
                <c:pt idx="51">
                  <c:v>19-Jul-11</c:v>
                </c:pt>
                <c:pt idx="52">
                  <c:v>19-Jul-11</c:v>
                </c:pt>
                <c:pt idx="53">
                  <c:v>19-Jul-11</c:v>
                </c:pt>
                <c:pt idx="54">
                  <c:v>19-Jul-11</c:v>
                </c:pt>
                <c:pt idx="55">
                  <c:v>19-Jul-11</c:v>
                </c:pt>
                <c:pt idx="56">
                  <c:v>19-Jul-11</c:v>
                </c:pt>
                <c:pt idx="57">
                  <c:v>19-Jul-11</c:v>
                </c:pt>
                <c:pt idx="58">
                  <c:v>19-Jul-11</c:v>
                </c:pt>
                <c:pt idx="59">
                  <c:v>19-Jul-11</c:v>
                </c:pt>
                <c:pt idx="60">
                  <c:v>Tue, 1 PM</c:v>
                </c:pt>
                <c:pt idx="61">
                  <c:v>19-Jul-11</c:v>
                </c:pt>
                <c:pt idx="62">
                  <c:v>19-Jul-11</c:v>
                </c:pt>
                <c:pt idx="63">
                  <c:v>19-Jul-11</c:v>
                </c:pt>
                <c:pt idx="64">
                  <c:v>19-Jul-11</c:v>
                </c:pt>
                <c:pt idx="65">
                  <c:v>19-Jul-11</c:v>
                </c:pt>
                <c:pt idx="66">
                  <c:v>19-Jul-11</c:v>
                </c:pt>
                <c:pt idx="67">
                  <c:v>19-Jul-11</c:v>
                </c:pt>
                <c:pt idx="68">
                  <c:v>19-Jul-11</c:v>
                </c:pt>
                <c:pt idx="69">
                  <c:v>19-Jul-11</c:v>
                </c:pt>
                <c:pt idx="70">
                  <c:v>19-Jul-11</c:v>
                </c:pt>
                <c:pt idx="71">
                  <c:v>19-Jul-11</c:v>
                </c:pt>
                <c:pt idx="72">
                  <c:v>Wed, 1 AM</c:v>
                </c:pt>
                <c:pt idx="73">
                  <c:v>20-Jul-11</c:v>
                </c:pt>
                <c:pt idx="74">
                  <c:v>20-Jul-11</c:v>
                </c:pt>
                <c:pt idx="75">
                  <c:v>20-Jul-11</c:v>
                </c:pt>
                <c:pt idx="76">
                  <c:v>20-Jul-11</c:v>
                </c:pt>
                <c:pt idx="77">
                  <c:v>20-Jul-11</c:v>
                </c:pt>
                <c:pt idx="78">
                  <c:v>20-Jul-11</c:v>
                </c:pt>
                <c:pt idx="79">
                  <c:v>20-Jul-11</c:v>
                </c:pt>
                <c:pt idx="80">
                  <c:v>20-Jul-11</c:v>
                </c:pt>
                <c:pt idx="81">
                  <c:v>20-Jul-11</c:v>
                </c:pt>
                <c:pt idx="82">
                  <c:v>20-Jul-11</c:v>
                </c:pt>
                <c:pt idx="83">
                  <c:v>20-Jul-11</c:v>
                </c:pt>
                <c:pt idx="84">
                  <c:v>Wed, 1 PM</c:v>
                </c:pt>
                <c:pt idx="85">
                  <c:v>20-Jul-11</c:v>
                </c:pt>
                <c:pt idx="86">
                  <c:v>20-Jul-11</c:v>
                </c:pt>
                <c:pt idx="87">
                  <c:v>20-Jul-11</c:v>
                </c:pt>
                <c:pt idx="88">
                  <c:v>20-Jul-11</c:v>
                </c:pt>
                <c:pt idx="89">
                  <c:v>20-Jul-11</c:v>
                </c:pt>
                <c:pt idx="90">
                  <c:v>20-Jul-11</c:v>
                </c:pt>
                <c:pt idx="91">
                  <c:v>20-Jul-11</c:v>
                </c:pt>
                <c:pt idx="92">
                  <c:v>20-Jul-11</c:v>
                </c:pt>
                <c:pt idx="93">
                  <c:v>20-Jul-11</c:v>
                </c:pt>
                <c:pt idx="94">
                  <c:v>20-Jul-11</c:v>
                </c:pt>
                <c:pt idx="95">
                  <c:v>20-Jul-11</c:v>
                </c:pt>
                <c:pt idx="96">
                  <c:v>Thu, 1 AM</c:v>
                </c:pt>
                <c:pt idx="97">
                  <c:v>21-Jul-11</c:v>
                </c:pt>
                <c:pt idx="98">
                  <c:v>21-Jul-11</c:v>
                </c:pt>
                <c:pt idx="99">
                  <c:v>21-Jul-11</c:v>
                </c:pt>
                <c:pt idx="100">
                  <c:v>21-Jul-11</c:v>
                </c:pt>
                <c:pt idx="101">
                  <c:v>21-Jul-11</c:v>
                </c:pt>
                <c:pt idx="102">
                  <c:v>21-Jul-11</c:v>
                </c:pt>
                <c:pt idx="103">
                  <c:v>21-Jul-11</c:v>
                </c:pt>
                <c:pt idx="104">
                  <c:v>21-Jul-11</c:v>
                </c:pt>
                <c:pt idx="105">
                  <c:v>21-Jul-11</c:v>
                </c:pt>
                <c:pt idx="106">
                  <c:v>21-Jul-11</c:v>
                </c:pt>
                <c:pt idx="107">
                  <c:v>21-Jul-11</c:v>
                </c:pt>
                <c:pt idx="108">
                  <c:v>Thu, 1 PM</c:v>
                </c:pt>
                <c:pt idx="109">
                  <c:v>21-Jul-11</c:v>
                </c:pt>
                <c:pt idx="110">
                  <c:v>21-Jul-11</c:v>
                </c:pt>
                <c:pt idx="111">
                  <c:v>21-Jul-11</c:v>
                </c:pt>
                <c:pt idx="112">
                  <c:v>21-Jul-11</c:v>
                </c:pt>
                <c:pt idx="113">
                  <c:v>21-Jul-11</c:v>
                </c:pt>
                <c:pt idx="114">
                  <c:v>21-Jul-11</c:v>
                </c:pt>
                <c:pt idx="115">
                  <c:v>21-Jul-11</c:v>
                </c:pt>
                <c:pt idx="116">
                  <c:v>21-Jul-11</c:v>
                </c:pt>
                <c:pt idx="117">
                  <c:v>21-Jul-11</c:v>
                </c:pt>
                <c:pt idx="118">
                  <c:v>21-Jul-11</c:v>
                </c:pt>
                <c:pt idx="119">
                  <c:v>21-Jul-11</c:v>
                </c:pt>
                <c:pt idx="120">
                  <c:v>Fri, 1 AM</c:v>
                </c:pt>
                <c:pt idx="121">
                  <c:v>22-Jul-11</c:v>
                </c:pt>
                <c:pt idx="122">
                  <c:v>22-Jul-11</c:v>
                </c:pt>
                <c:pt idx="123">
                  <c:v>22-Jul-11</c:v>
                </c:pt>
                <c:pt idx="124">
                  <c:v>22-Jul-11</c:v>
                </c:pt>
                <c:pt idx="125">
                  <c:v>22-Jul-11</c:v>
                </c:pt>
                <c:pt idx="126">
                  <c:v>22-Jul-11</c:v>
                </c:pt>
                <c:pt idx="127">
                  <c:v>22-Jul-11</c:v>
                </c:pt>
                <c:pt idx="128">
                  <c:v>22-Jul-11</c:v>
                </c:pt>
                <c:pt idx="129">
                  <c:v>22-Jul-11</c:v>
                </c:pt>
                <c:pt idx="130">
                  <c:v>22-Jul-11</c:v>
                </c:pt>
                <c:pt idx="131">
                  <c:v>22-Jul-11</c:v>
                </c:pt>
                <c:pt idx="132">
                  <c:v>Fri, 1 PM</c:v>
                </c:pt>
                <c:pt idx="133">
                  <c:v>22-Jul-11</c:v>
                </c:pt>
                <c:pt idx="134">
                  <c:v>22-Jul-11</c:v>
                </c:pt>
                <c:pt idx="135">
                  <c:v>22-Jul-11</c:v>
                </c:pt>
                <c:pt idx="136">
                  <c:v>22-Jul-11</c:v>
                </c:pt>
                <c:pt idx="137">
                  <c:v>22-Jul-11</c:v>
                </c:pt>
                <c:pt idx="138">
                  <c:v>22-Jul-11</c:v>
                </c:pt>
                <c:pt idx="139">
                  <c:v>22-Jul-11</c:v>
                </c:pt>
                <c:pt idx="140">
                  <c:v>22-Jul-11</c:v>
                </c:pt>
                <c:pt idx="141">
                  <c:v>22-Jul-11</c:v>
                </c:pt>
                <c:pt idx="142">
                  <c:v>22-Jul-11</c:v>
                </c:pt>
                <c:pt idx="143">
                  <c:v>22-Jul-11</c:v>
                </c:pt>
                <c:pt idx="144">
                  <c:v>Sat, 1 AM</c:v>
                </c:pt>
                <c:pt idx="145">
                  <c:v>23-Jul-11</c:v>
                </c:pt>
                <c:pt idx="146">
                  <c:v>23-Jul-11</c:v>
                </c:pt>
                <c:pt idx="147">
                  <c:v>23-Jul-11</c:v>
                </c:pt>
                <c:pt idx="148">
                  <c:v>23-Jul-11</c:v>
                </c:pt>
                <c:pt idx="149">
                  <c:v>23-Jul-11</c:v>
                </c:pt>
                <c:pt idx="150">
                  <c:v>23-Jul-11</c:v>
                </c:pt>
                <c:pt idx="151">
                  <c:v>23-Jul-11</c:v>
                </c:pt>
                <c:pt idx="152">
                  <c:v>23-Jul-11</c:v>
                </c:pt>
                <c:pt idx="153">
                  <c:v>23-Jul-11</c:v>
                </c:pt>
                <c:pt idx="154">
                  <c:v>23-Jul-11</c:v>
                </c:pt>
                <c:pt idx="155">
                  <c:v>23-Jul-11</c:v>
                </c:pt>
                <c:pt idx="156">
                  <c:v>Sat, 1 PM</c:v>
                </c:pt>
                <c:pt idx="157">
                  <c:v>23-Jul-11</c:v>
                </c:pt>
                <c:pt idx="158">
                  <c:v>23-Jul-11</c:v>
                </c:pt>
                <c:pt idx="159">
                  <c:v>23-Jul-11</c:v>
                </c:pt>
                <c:pt idx="160">
                  <c:v>23-Jul-11</c:v>
                </c:pt>
                <c:pt idx="161">
                  <c:v>23-Jul-11</c:v>
                </c:pt>
                <c:pt idx="162">
                  <c:v>23-Jul-11</c:v>
                </c:pt>
                <c:pt idx="163">
                  <c:v>23-Jul-11</c:v>
                </c:pt>
                <c:pt idx="164">
                  <c:v>23-Jul-11</c:v>
                </c:pt>
                <c:pt idx="165">
                  <c:v>23-Jul-11</c:v>
                </c:pt>
                <c:pt idx="166">
                  <c:v>23-Jul-11</c:v>
                </c:pt>
                <c:pt idx="167">
                  <c:v>23-Jul-11</c:v>
                </c:pt>
              </c:strCache>
            </c:strRef>
          </c:cat>
          <c:val>
            <c:numRef>
              <c:f>Sheet1!$G$176:$G$343</c:f>
              <c:numCache>
                <c:formatCode>0%</c:formatCode>
                <c:ptCount val="168"/>
                <c:pt idx="0">
                  <c:v>0.17444933920704805</c:v>
                </c:pt>
                <c:pt idx="1">
                  <c:v>0.20528634361233505</c:v>
                </c:pt>
                <c:pt idx="2">
                  <c:v>0.21321585903083703</c:v>
                </c:pt>
                <c:pt idx="3">
                  <c:v>0.20969162995594698</c:v>
                </c:pt>
                <c:pt idx="4">
                  <c:v>0.191189427312775</c:v>
                </c:pt>
                <c:pt idx="5">
                  <c:v>0.164757709251101</c:v>
                </c:pt>
                <c:pt idx="6">
                  <c:v>9.0748898678414097E-2</c:v>
                </c:pt>
                <c:pt idx="7">
                  <c:v>4.2290748898678412E-2</c:v>
                </c:pt>
                <c:pt idx="8">
                  <c:v>2.3788546255506603E-2</c:v>
                </c:pt>
                <c:pt idx="9">
                  <c:v>3.6123348017621106E-2</c:v>
                </c:pt>
                <c:pt idx="10">
                  <c:v>5.2863436123348012E-2</c:v>
                </c:pt>
                <c:pt idx="11">
                  <c:v>0.11718061674008801</c:v>
                </c:pt>
                <c:pt idx="12">
                  <c:v>0.15594713656387707</c:v>
                </c:pt>
                <c:pt idx="13">
                  <c:v>0.21145374449339205</c:v>
                </c:pt>
                <c:pt idx="14">
                  <c:v>0.26343612334801803</c:v>
                </c:pt>
                <c:pt idx="15">
                  <c:v>0.34273127753304</c:v>
                </c:pt>
                <c:pt idx="16">
                  <c:v>0.4</c:v>
                </c:pt>
                <c:pt idx="17">
                  <c:v>0.39735682819383311</c:v>
                </c:pt>
                <c:pt idx="18">
                  <c:v>0.34713656387665209</c:v>
                </c:pt>
                <c:pt idx="19">
                  <c:v>0.27665198237885508</c:v>
                </c:pt>
                <c:pt idx="20">
                  <c:v>0.28017621145374405</c:v>
                </c:pt>
                <c:pt idx="21">
                  <c:v>0.30837004405286311</c:v>
                </c:pt>
                <c:pt idx="22">
                  <c:v>0.34801762114537405</c:v>
                </c:pt>
                <c:pt idx="23">
                  <c:v>0.39823788546255506</c:v>
                </c:pt>
                <c:pt idx="24">
                  <c:v>0.28546255506607904</c:v>
                </c:pt>
                <c:pt idx="25">
                  <c:v>0.29162995594713703</c:v>
                </c:pt>
                <c:pt idx="26">
                  <c:v>0.2995594713656391</c:v>
                </c:pt>
                <c:pt idx="27">
                  <c:v>0.26872246696035207</c:v>
                </c:pt>
                <c:pt idx="28">
                  <c:v>0.19207048458149806</c:v>
                </c:pt>
                <c:pt idx="29">
                  <c:v>0.18237885462555098</c:v>
                </c:pt>
                <c:pt idx="30">
                  <c:v>7.3127753303964815E-2</c:v>
                </c:pt>
                <c:pt idx="31">
                  <c:v>5.0220264317180595E-2</c:v>
                </c:pt>
                <c:pt idx="32">
                  <c:v>9.5154185022026411E-2</c:v>
                </c:pt>
                <c:pt idx="33">
                  <c:v>9.2511013215859014E-2</c:v>
                </c:pt>
                <c:pt idx="34">
                  <c:v>0.13127753303964798</c:v>
                </c:pt>
                <c:pt idx="35">
                  <c:v>0.133920704845815</c:v>
                </c:pt>
                <c:pt idx="36">
                  <c:v>0.11718061674008801</c:v>
                </c:pt>
                <c:pt idx="37">
                  <c:v>0.12246696035242301</c:v>
                </c:pt>
                <c:pt idx="38">
                  <c:v>8.1057268722466894E-2</c:v>
                </c:pt>
                <c:pt idx="39">
                  <c:v>6.3436123348017612E-2</c:v>
                </c:pt>
                <c:pt idx="40">
                  <c:v>0.10132158590308402</c:v>
                </c:pt>
                <c:pt idx="41">
                  <c:v>6.9603524229074912E-2</c:v>
                </c:pt>
                <c:pt idx="42">
                  <c:v>5.5506607929515416E-2</c:v>
                </c:pt>
                <c:pt idx="43">
                  <c:v>3.8766519823788509E-2</c:v>
                </c:pt>
                <c:pt idx="44">
                  <c:v>2.9074889867841403E-2</c:v>
                </c:pt>
                <c:pt idx="45">
                  <c:v>2.0264317180616706E-2</c:v>
                </c:pt>
                <c:pt idx="46">
                  <c:v>5.0220264317180595E-2</c:v>
                </c:pt>
                <c:pt idx="47">
                  <c:v>3.4361233480176202E-2</c:v>
                </c:pt>
                <c:pt idx="48">
                  <c:v>4.0528634361233495E-2</c:v>
                </c:pt>
                <c:pt idx="49">
                  <c:v>5.3744493392070491E-2</c:v>
                </c:pt>
                <c:pt idx="50">
                  <c:v>3.9647577092511009E-2</c:v>
                </c:pt>
                <c:pt idx="51">
                  <c:v>2.1145374449339206E-2</c:v>
                </c:pt>
                <c:pt idx="52">
                  <c:v>1.0572687224669601E-2</c:v>
                </c:pt>
                <c:pt idx="53">
                  <c:v>1.8502202643171799E-2</c:v>
                </c:pt>
                <c:pt idx="54">
                  <c:v>1.3215859030837005E-2</c:v>
                </c:pt>
                <c:pt idx="55">
                  <c:v>1.67400881057269E-2</c:v>
                </c:pt>
                <c:pt idx="56">
                  <c:v>9.6916299559471307E-3</c:v>
                </c:pt>
                <c:pt idx="57">
                  <c:v>2.6431718061674003E-3</c:v>
                </c:pt>
                <c:pt idx="58">
                  <c:v>3.5242290748898706E-3</c:v>
                </c:pt>
                <c:pt idx="59">
                  <c:v>4.4052863436123317E-3</c:v>
                </c:pt>
                <c:pt idx="60">
                  <c:v>3.5242290748898706E-3</c:v>
                </c:pt>
                <c:pt idx="61">
                  <c:v>7.0484581497797317E-3</c:v>
                </c:pt>
                <c:pt idx="62">
                  <c:v>9.6916299559471307E-3</c:v>
                </c:pt>
                <c:pt idx="63">
                  <c:v>1.7621145374449303E-2</c:v>
                </c:pt>
                <c:pt idx="64">
                  <c:v>1.8502202643171799E-2</c:v>
                </c:pt>
                <c:pt idx="65">
                  <c:v>2.7312775330396506E-2</c:v>
                </c:pt>
                <c:pt idx="66">
                  <c:v>1.4096916299559501E-2</c:v>
                </c:pt>
                <c:pt idx="67">
                  <c:v>7.9295154185022015E-3</c:v>
                </c:pt>
                <c:pt idx="68">
                  <c:v>4.4052863436123317E-3</c:v>
                </c:pt>
                <c:pt idx="69">
                  <c:v>4.4052863436123317E-3</c:v>
                </c:pt>
                <c:pt idx="70">
                  <c:v>7.9295154185022015E-3</c:v>
                </c:pt>
                <c:pt idx="71">
                  <c:v>1.4977973568281901E-2</c:v>
                </c:pt>
                <c:pt idx="72">
                  <c:v>2.1145374449339206E-2</c:v>
                </c:pt>
                <c:pt idx="73">
                  <c:v>2.8193832599118899E-2</c:v>
                </c:pt>
                <c:pt idx="74">
                  <c:v>2.5550660792951506E-2</c:v>
                </c:pt>
                <c:pt idx="75">
                  <c:v>4.8458149779735719E-2</c:v>
                </c:pt>
                <c:pt idx="76">
                  <c:v>8.0176211453744525E-2</c:v>
                </c:pt>
                <c:pt idx="77">
                  <c:v>0.11894273127753302</c:v>
                </c:pt>
                <c:pt idx="78">
                  <c:v>0.13480176211453698</c:v>
                </c:pt>
                <c:pt idx="79">
                  <c:v>0.10396475770925102</c:v>
                </c:pt>
                <c:pt idx="80">
                  <c:v>0.12334801762114499</c:v>
                </c:pt>
                <c:pt idx="81">
                  <c:v>0.14008810572687203</c:v>
                </c:pt>
                <c:pt idx="82">
                  <c:v>0.14361233480176205</c:v>
                </c:pt>
                <c:pt idx="83">
                  <c:v>0.147136563876652</c:v>
                </c:pt>
                <c:pt idx="84">
                  <c:v>0.20528634361233505</c:v>
                </c:pt>
                <c:pt idx="85">
                  <c:v>0.24405286343612304</c:v>
                </c:pt>
                <c:pt idx="86">
                  <c:v>0.22290748898678403</c:v>
                </c:pt>
                <c:pt idx="87">
                  <c:v>0.20264317180616703</c:v>
                </c:pt>
                <c:pt idx="88">
                  <c:v>0.225550660792952</c:v>
                </c:pt>
                <c:pt idx="89">
                  <c:v>0.24845814977973604</c:v>
                </c:pt>
                <c:pt idx="90">
                  <c:v>0.21233480176211503</c:v>
                </c:pt>
                <c:pt idx="91">
                  <c:v>0.25374449339207006</c:v>
                </c:pt>
                <c:pt idx="92">
                  <c:v>0.33303964757709204</c:v>
                </c:pt>
                <c:pt idx="93">
                  <c:v>0.39295154185022008</c:v>
                </c:pt>
                <c:pt idx="94">
                  <c:v>0.47312775330396506</c:v>
                </c:pt>
                <c:pt idx="95">
                  <c:v>0.548017621145374</c:v>
                </c:pt>
                <c:pt idx="96">
                  <c:v>0.44405286343612299</c:v>
                </c:pt>
                <c:pt idx="97">
                  <c:v>0.4370044052863441</c:v>
                </c:pt>
                <c:pt idx="98">
                  <c:v>0.46167400881057302</c:v>
                </c:pt>
                <c:pt idx="99">
                  <c:v>0.48898678414096913</c:v>
                </c:pt>
                <c:pt idx="100">
                  <c:v>0.49162995594713604</c:v>
                </c:pt>
                <c:pt idx="101">
                  <c:v>0.52599118942731293</c:v>
                </c:pt>
                <c:pt idx="102">
                  <c:v>0.54449339207048508</c:v>
                </c:pt>
                <c:pt idx="103">
                  <c:v>0.57533039647577111</c:v>
                </c:pt>
                <c:pt idx="104">
                  <c:v>0.56651982378854604</c:v>
                </c:pt>
                <c:pt idx="105">
                  <c:v>0.5083700440528629</c:v>
                </c:pt>
                <c:pt idx="106">
                  <c:v>0.46255506607929503</c:v>
                </c:pt>
                <c:pt idx="107">
                  <c:v>0.44317180616740104</c:v>
                </c:pt>
                <c:pt idx="108">
                  <c:v>0.45022026431718104</c:v>
                </c:pt>
                <c:pt idx="109">
                  <c:v>0.44140969162995608</c:v>
                </c:pt>
                <c:pt idx="110">
                  <c:v>0.43259911894273101</c:v>
                </c:pt>
                <c:pt idx="111">
                  <c:v>0.37709251101321606</c:v>
                </c:pt>
                <c:pt idx="112">
                  <c:v>0.29515418502202606</c:v>
                </c:pt>
                <c:pt idx="113">
                  <c:v>0.26960352422907502</c:v>
                </c:pt>
                <c:pt idx="114">
                  <c:v>0.24757709251101304</c:v>
                </c:pt>
                <c:pt idx="115">
                  <c:v>0.21145374449339205</c:v>
                </c:pt>
                <c:pt idx="116">
                  <c:v>0.15947136563876602</c:v>
                </c:pt>
                <c:pt idx="117">
                  <c:v>0.13920704845815002</c:v>
                </c:pt>
                <c:pt idx="118">
                  <c:v>0.15947136563876602</c:v>
                </c:pt>
                <c:pt idx="119">
                  <c:v>0.14008810572687203</c:v>
                </c:pt>
                <c:pt idx="120">
                  <c:v>0.16563876651982401</c:v>
                </c:pt>
                <c:pt idx="121">
                  <c:v>0.14361233480176205</c:v>
                </c:pt>
                <c:pt idx="122">
                  <c:v>0.14185022026431698</c:v>
                </c:pt>
                <c:pt idx="123">
                  <c:v>0.11894273127753302</c:v>
                </c:pt>
                <c:pt idx="124">
                  <c:v>7.5770925110132115E-2</c:v>
                </c:pt>
                <c:pt idx="125">
                  <c:v>7.5770925110132115E-2</c:v>
                </c:pt>
                <c:pt idx="126">
                  <c:v>4.4052863436123316E-2</c:v>
                </c:pt>
                <c:pt idx="127">
                  <c:v>1.8502202643171799E-2</c:v>
                </c:pt>
                <c:pt idx="128">
                  <c:v>9.6916299559471307E-3</c:v>
                </c:pt>
                <c:pt idx="129">
                  <c:v>2.0264317180616706E-2</c:v>
                </c:pt>
                <c:pt idx="130">
                  <c:v>3.5242290748898709E-2</c:v>
                </c:pt>
                <c:pt idx="131">
                  <c:v>5.8149779735682805E-2</c:v>
                </c:pt>
                <c:pt idx="132">
                  <c:v>0.10044052863436098</c:v>
                </c:pt>
                <c:pt idx="133">
                  <c:v>9.1629955947136521E-2</c:v>
                </c:pt>
                <c:pt idx="134">
                  <c:v>9.955947136563871E-2</c:v>
                </c:pt>
                <c:pt idx="135">
                  <c:v>0.13127753303964798</c:v>
                </c:pt>
                <c:pt idx="136">
                  <c:v>6.1674008810572709E-2</c:v>
                </c:pt>
                <c:pt idx="137">
                  <c:v>8.4581497797356797E-2</c:v>
                </c:pt>
                <c:pt idx="138">
                  <c:v>7.5770925110132115E-2</c:v>
                </c:pt>
                <c:pt idx="139">
                  <c:v>8.2819383259911908E-2</c:v>
                </c:pt>
                <c:pt idx="140">
                  <c:v>0.147136563876652</c:v>
                </c:pt>
                <c:pt idx="141">
                  <c:v>0.11982378854625503</c:v>
                </c:pt>
                <c:pt idx="142">
                  <c:v>0.16299559471365599</c:v>
                </c:pt>
                <c:pt idx="143">
                  <c:v>0.177973568281938</c:v>
                </c:pt>
                <c:pt idx="144">
                  <c:v>0.15682819383259905</c:v>
                </c:pt>
                <c:pt idx="145">
                  <c:v>0.14889867841409701</c:v>
                </c:pt>
                <c:pt idx="146">
                  <c:v>0.13480176211453698</c:v>
                </c:pt>
                <c:pt idx="147">
                  <c:v>0.12599118942731305</c:v>
                </c:pt>
                <c:pt idx="148">
                  <c:v>0.10132158590308402</c:v>
                </c:pt>
                <c:pt idx="149">
                  <c:v>5.5506607929515416E-2</c:v>
                </c:pt>
                <c:pt idx="150">
                  <c:v>3.0837004405286295E-2</c:v>
                </c:pt>
                <c:pt idx="151">
                  <c:v>2.3788546255506603E-2</c:v>
                </c:pt>
                <c:pt idx="152">
                  <c:v>1.8502202643171799E-2</c:v>
                </c:pt>
                <c:pt idx="153">
                  <c:v>2.6431718061674006E-2</c:v>
                </c:pt>
                <c:pt idx="154">
                  <c:v>4.7577092511013205E-2</c:v>
                </c:pt>
                <c:pt idx="155">
                  <c:v>5.8149779735682805E-2</c:v>
                </c:pt>
                <c:pt idx="156">
                  <c:v>5.1982378854625498E-2</c:v>
                </c:pt>
                <c:pt idx="157">
                  <c:v>8.8105726872246728E-2</c:v>
                </c:pt>
                <c:pt idx="158">
                  <c:v>0.126872246696035</c:v>
                </c:pt>
                <c:pt idx="159">
                  <c:v>0.14096916299559503</c:v>
                </c:pt>
                <c:pt idx="160">
                  <c:v>0.14185022026431698</c:v>
                </c:pt>
                <c:pt idx="161">
                  <c:v>0.147136563876652</c:v>
                </c:pt>
                <c:pt idx="162">
                  <c:v>0.19471365638766502</c:v>
                </c:pt>
                <c:pt idx="163">
                  <c:v>0.20352422907489001</c:v>
                </c:pt>
                <c:pt idx="164">
                  <c:v>0.14008810572687203</c:v>
                </c:pt>
                <c:pt idx="165">
                  <c:v>8.4581497797356797E-2</c:v>
                </c:pt>
                <c:pt idx="166">
                  <c:v>5.5506607929515416E-2</c:v>
                </c:pt>
                <c:pt idx="167">
                  <c:v>6.6079295154184994E-2</c:v>
                </c:pt>
              </c:numCache>
            </c:numRef>
          </c:val>
        </c:ser>
        <c:dLbls/>
        <c:marker val="1"/>
        <c:axId val="75986048"/>
        <c:axId val="75987584"/>
      </c:lineChart>
      <c:catAx>
        <c:axId val="75986048"/>
        <c:scaling>
          <c:orientation val="minMax"/>
        </c:scaling>
        <c:axPos val="b"/>
        <c:numFmt formatCode="d\-mmm\-yy" sourceLinked="1"/>
        <c:majorTickMark val="none"/>
        <c:tickLblPos val="nextTo"/>
        <c:spPr>
          <a:ln w="3175">
            <a:solidFill>
              <a:srgbClr val="000000"/>
            </a:solidFill>
            <a:prstDash val="solid"/>
          </a:ln>
        </c:spPr>
        <c:txPr>
          <a:bodyPr rot="-5400000" vert="horz"/>
          <a:lstStyle/>
          <a:p>
            <a:pPr>
              <a:defRPr sz="1000" b="1" i="0" u="none" strike="noStrike" baseline="0">
                <a:solidFill>
                  <a:srgbClr val="000000"/>
                </a:solidFill>
                <a:latin typeface="Arial"/>
                <a:ea typeface="Arial"/>
                <a:cs typeface="Arial"/>
              </a:defRPr>
            </a:pPr>
            <a:endParaRPr lang="en-US"/>
          </a:p>
        </c:txPr>
        <c:crossAx val="75987584"/>
        <c:crosses val="autoZero"/>
        <c:lblAlgn val="ctr"/>
        <c:lblOffset val="100"/>
        <c:tickLblSkip val="12"/>
        <c:tickMarkSkip val="1"/>
      </c:catAx>
      <c:valAx>
        <c:axId val="75987584"/>
        <c:scaling>
          <c:orientation val="minMax"/>
          <c:max val="1"/>
          <c:min val="0"/>
        </c:scaling>
        <c:axPos val="l"/>
        <c:majorGridlines>
          <c:spPr>
            <a:ln w="3175">
              <a:solidFill>
                <a:srgbClr val="000000"/>
              </a:solidFill>
              <a:prstDash val="solid"/>
            </a:ln>
          </c:spPr>
        </c:majorGridlines>
        <c:title>
          <c:tx>
            <c:rich>
              <a:bodyPr rot="0" vert="horz"/>
              <a:lstStyle/>
              <a:p>
                <a:pPr algn="ctr">
                  <a:defRPr sz="1400" b="1" i="0" u="none" strike="noStrike" baseline="0">
                    <a:solidFill>
                      <a:srgbClr val="000000"/>
                    </a:solidFill>
                    <a:latin typeface="Arial"/>
                    <a:ea typeface="Arial"/>
                    <a:cs typeface="Arial"/>
                  </a:defRPr>
                </a:pPr>
                <a:r>
                  <a:rPr lang="en-US" sz="1400" dirty="0"/>
                  <a:t>%</a:t>
                </a:r>
              </a:p>
            </c:rich>
          </c:tx>
          <c:layout>
            <c:manualLayout>
              <c:xMode val="edge"/>
              <c:yMode val="edge"/>
              <c:x val="2.0072165432601201E-2"/>
              <c:y val="0.42429629241985806"/>
            </c:manualLayout>
          </c:layout>
          <c:spPr>
            <a:noFill/>
            <a:ln w="25400">
              <a:noFill/>
            </a:ln>
          </c:spPr>
        </c:title>
        <c:numFmt formatCode="0%" sourceLinked="1"/>
        <c:tickLblPos val="nextTo"/>
        <c:spPr>
          <a:ln w="3175">
            <a:solidFill>
              <a:srgbClr val="000000"/>
            </a:solidFill>
            <a:prstDash val="solid"/>
          </a:ln>
        </c:spPr>
        <c:txPr>
          <a:bodyPr rot="0" vert="horz"/>
          <a:lstStyle/>
          <a:p>
            <a:pPr>
              <a:defRPr sz="1000" b="1" i="0" u="none" strike="noStrike" baseline="0">
                <a:solidFill>
                  <a:srgbClr val="000000"/>
                </a:solidFill>
                <a:latin typeface="Arial"/>
                <a:ea typeface="Arial"/>
                <a:cs typeface="Arial"/>
              </a:defRPr>
            </a:pPr>
            <a:endParaRPr lang="en-US"/>
          </a:p>
        </c:txPr>
        <c:crossAx val="75986048"/>
        <c:crosses val="autoZero"/>
        <c:crossBetween val="between"/>
        <c:majorUnit val="0.2"/>
        <c:minorUnit val="0.1"/>
      </c:valAx>
      <c:spPr>
        <a:solidFill>
          <a:srgbClr val="FFFFFF"/>
        </a:solidFill>
        <a:ln w="12700">
          <a:solidFill>
            <a:srgbClr val="000000"/>
          </a:solidFill>
          <a:prstDash val="solid"/>
        </a:ln>
      </c:spPr>
    </c:plotArea>
    <c:legend>
      <c:legendPos val="r"/>
      <c:layout>
        <c:manualLayout>
          <c:xMode val="edge"/>
          <c:yMode val="edge"/>
          <c:x val="0.81364693727399418"/>
          <c:y val="0.24767225173615201"/>
          <c:w val="0.16334152564925397"/>
          <c:h val="0.39914306113202408"/>
        </c:manualLayout>
      </c:layout>
      <c:spPr>
        <a:solidFill>
          <a:srgbClr val="FFFFFF"/>
        </a:solidFill>
        <a:ln w="3175">
          <a:solidFill>
            <a:srgbClr val="000000"/>
          </a:solidFill>
          <a:prstDash val="solid"/>
        </a:ln>
      </c:spPr>
      <c:txPr>
        <a:bodyPr/>
        <a:lstStyle/>
        <a:p>
          <a:pPr>
            <a:defRPr sz="920" b="1"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3175">
      <a:solidFill>
        <a:srgbClr val="000000"/>
      </a:solidFill>
      <a:prstDash val="solid"/>
    </a:ln>
  </c:spPr>
  <c:txPr>
    <a:bodyPr/>
    <a:lstStyle/>
    <a:p>
      <a:pPr>
        <a:defRPr sz="1000" b="1" i="0" u="none" strike="noStrike" baseline="0">
          <a:solidFill>
            <a:srgbClr val="000000"/>
          </a:solidFill>
          <a:latin typeface="Arial"/>
          <a:ea typeface="Arial"/>
          <a:cs typeface="Aria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000" b="1" i="0" u="none" strike="noStrike" baseline="0">
                <a:solidFill>
                  <a:srgbClr val="000000"/>
                </a:solidFill>
                <a:latin typeface="Arial"/>
                <a:ea typeface="Arial"/>
                <a:cs typeface="Arial"/>
              </a:defRPr>
            </a:pPr>
            <a:r>
              <a:rPr lang="en-US" sz="1000" b="1" i="0" u="none" strike="noStrike" baseline="0">
                <a:solidFill>
                  <a:srgbClr val="000000"/>
                </a:solidFill>
                <a:latin typeface="Arial"/>
                <a:ea typeface="Arial"/>
                <a:cs typeface="Arial"/>
              </a:rPr>
              <a:t>Nuclear Output Using Nuclear Shutdowns</a:t>
            </a:r>
          </a:p>
          <a:p>
            <a:pPr>
              <a:defRPr sz="1000" b="1" i="0" u="none" strike="noStrike" baseline="0">
                <a:solidFill>
                  <a:srgbClr val="000000"/>
                </a:solidFill>
                <a:latin typeface="Arial"/>
                <a:ea typeface="Arial"/>
                <a:cs typeface="Arial"/>
              </a:defRPr>
            </a:pPr>
            <a:r>
              <a:rPr lang="en-US" sz="1000" b="1" i="0" u="none" strike="noStrike" baseline="0">
                <a:solidFill>
                  <a:srgbClr val="000000"/>
                </a:solidFill>
                <a:latin typeface="Arial"/>
                <a:ea typeface="Arial"/>
                <a:cs typeface="Arial"/>
              </a:rPr>
              <a:t>Followed by a 3 Day Restart Delay</a:t>
            </a:r>
          </a:p>
          <a:p>
            <a:pPr>
              <a:defRPr sz="1000" b="1" i="0" u="none" strike="noStrike" baseline="0">
                <a:solidFill>
                  <a:srgbClr val="000000"/>
                </a:solidFill>
                <a:latin typeface="Arial"/>
                <a:ea typeface="Arial"/>
                <a:cs typeface="Arial"/>
              </a:defRPr>
            </a:pPr>
            <a:r>
              <a:rPr lang="en-US" sz="1000" b="1" i="0" u="none" strike="noStrike" baseline="0">
                <a:solidFill>
                  <a:srgbClr val="000000"/>
                </a:solidFill>
                <a:latin typeface="Arial"/>
                <a:ea typeface="Arial"/>
                <a:cs typeface="Arial"/>
              </a:rPr>
              <a:t>( lowest demand week in 2019 )</a:t>
            </a:r>
          </a:p>
        </c:rich>
      </c:tx>
      <c:layout>
        <c:manualLayout>
          <c:xMode val="edge"/>
          <c:yMode val="edge"/>
          <c:x val="0.22453076814702302"/>
          <c:y val="1.0915250725238303E-2"/>
        </c:manualLayout>
      </c:layout>
      <c:spPr>
        <a:noFill/>
        <a:ln w="25400">
          <a:noFill/>
        </a:ln>
      </c:spPr>
    </c:title>
    <c:plotArea>
      <c:layout>
        <c:manualLayout>
          <c:layoutTarget val="inner"/>
          <c:xMode val="edge"/>
          <c:yMode val="edge"/>
          <c:x val="0.13049733097478103"/>
          <c:y val="0.14342339958228206"/>
          <c:w val="0.654370783174966"/>
          <c:h val="0.66356442059344012"/>
        </c:manualLayout>
      </c:layout>
      <c:areaChart>
        <c:grouping val="standard"/>
        <c:ser>
          <c:idx val="0"/>
          <c:order val="0"/>
          <c:tx>
            <c:v>Available Nuclear Capacity</c:v>
          </c:tx>
          <c:val>
            <c:numRef>
              <c:f>Sheet1!$L$4:$L$171</c:f>
              <c:numCache>
                <c:formatCode>0</c:formatCode>
                <c:ptCount val="168"/>
                <c:pt idx="0">
                  <c:v>7676.3332348014592</c:v>
                </c:pt>
                <c:pt idx="1">
                  <c:v>7682.2007094295004</c:v>
                </c:pt>
                <c:pt idx="2">
                  <c:v>7681.3624987683525</c:v>
                </c:pt>
                <c:pt idx="3">
                  <c:v>7681.3624987683525</c:v>
                </c:pt>
                <c:pt idx="4">
                  <c:v>7522.1024731500638</c:v>
                </c:pt>
                <c:pt idx="5">
                  <c:v>7429.8993004236881</c:v>
                </c:pt>
                <c:pt idx="6">
                  <c:v>7440.7960390186227</c:v>
                </c:pt>
                <c:pt idx="7">
                  <c:v>7569.042270174401</c:v>
                </c:pt>
                <c:pt idx="8">
                  <c:v>7688.0681840575435</c:v>
                </c:pt>
                <c:pt idx="9">
                  <c:v>7692.259237363287</c:v>
                </c:pt>
                <c:pt idx="10">
                  <c:v>7690.5828160409901</c:v>
                </c:pt>
                <c:pt idx="11">
                  <c:v>7683.8771307517991</c:v>
                </c:pt>
                <c:pt idx="12">
                  <c:v>7683.0389200906502</c:v>
                </c:pt>
                <c:pt idx="13">
                  <c:v>7680.5242881072027</c:v>
                </c:pt>
                <c:pt idx="14">
                  <c:v>7683.0389200906502</c:v>
                </c:pt>
                <c:pt idx="15">
                  <c:v>7678.8478667849049</c:v>
                </c:pt>
                <c:pt idx="16">
                  <c:v>7683.8771307517991</c:v>
                </c:pt>
                <c:pt idx="17">
                  <c:v>7682.2007094295004</c:v>
                </c:pt>
                <c:pt idx="18">
                  <c:v>7682.2007094295004</c:v>
                </c:pt>
                <c:pt idx="19">
                  <c:v>7683.0389200906502</c:v>
                </c:pt>
                <c:pt idx="20">
                  <c:v>7681.3624987683525</c:v>
                </c:pt>
                <c:pt idx="21">
                  <c:v>7681.3624987683525</c:v>
                </c:pt>
                <c:pt idx="22">
                  <c:v>7680.5242881072027</c:v>
                </c:pt>
                <c:pt idx="23">
                  <c:v>7683.0389200906502</c:v>
                </c:pt>
                <c:pt idx="24">
                  <c:v>7683.8771307517991</c:v>
                </c:pt>
                <c:pt idx="25">
                  <c:v>7689.7446053798403</c:v>
                </c:pt>
                <c:pt idx="26">
                  <c:v>7662.9218642230771</c:v>
                </c:pt>
                <c:pt idx="27">
                  <c:v>7447.5017243078137</c:v>
                </c:pt>
                <c:pt idx="28">
                  <c:v>7439.9578283574738</c:v>
                </c:pt>
                <c:pt idx="29">
                  <c:v>7444.1488816632191</c:v>
                </c:pt>
                <c:pt idx="30">
                  <c:v>7457.5602522416002</c:v>
                </c:pt>
                <c:pt idx="31">
                  <c:v>7452.5309882747069</c:v>
                </c:pt>
                <c:pt idx="32">
                  <c:v>7628.5552271159731</c:v>
                </c:pt>
                <c:pt idx="33">
                  <c:v>7702.3177652970726</c:v>
                </c:pt>
                <c:pt idx="34">
                  <c:v>7697.2885013301793</c:v>
                </c:pt>
                <c:pt idx="35">
                  <c:v>7697.2885013301793</c:v>
                </c:pt>
                <c:pt idx="36">
                  <c:v>7695.6120800078834</c:v>
                </c:pt>
                <c:pt idx="37">
                  <c:v>7691.421026702139</c:v>
                </c:pt>
                <c:pt idx="38">
                  <c:v>7687.2299733963937</c:v>
                </c:pt>
                <c:pt idx="39">
                  <c:v>7686.3917627352448</c:v>
                </c:pt>
                <c:pt idx="40">
                  <c:v>7683.0389200906502</c:v>
                </c:pt>
                <c:pt idx="41">
                  <c:v>7679.6860774460538</c:v>
                </c:pt>
                <c:pt idx="42">
                  <c:v>7682.2007094295004</c:v>
                </c:pt>
                <c:pt idx="43">
                  <c:v>7683.0389200906502</c:v>
                </c:pt>
                <c:pt idx="44">
                  <c:v>7684.715341412948</c:v>
                </c:pt>
                <c:pt idx="45">
                  <c:v>7688.9063947186914</c:v>
                </c:pt>
                <c:pt idx="46">
                  <c:v>7626.0405951325265</c:v>
                </c:pt>
                <c:pt idx="47">
                  <c:v>7319.2554931520335</c:v>
                </c:pt>
                <c:pt idx="48">
                  <c:v>7185.9799980293628</c:v>
                </c:pt>
                <c:pt idx="49">
                  <c:v>7183.4653660459171</c:v>
                </c:pt>
                <c:pt idx="50">
                  <c:v>7185.141787368213</c:v>
                </c:pt>
                <c:pt idx="51">
                  <c:v>7185.9799980293628</c:v>
                </c:pt>
                <c:pt idx="52">
                  <c:v>7203.5824219134911</c:v>
                </c:pt>
                <c:pt idx="53">
                  <c:v>7444.1488816632191</c:v>
                </c:pt>
                <c:pt idx="54">
                  <c:v>7671.3039708345641</c:v>
                </c:pt>
                <c:pt idx="55">
                  <c:v>7685.5535520740959</c:v>
                </c:pt>
                <c:pt idx="56">
                  <c:v>7689.7446053798403</c:v>
                </c:pt>
                <c:pt idx="57">
                  <c:v>7687.2299733963937</c:v>
                </c:pt>
                <c:pt idx="58">
                  <c:v>7928.6346438072715</c:v>
                </c:pt>
                <c:pt idx="59">
                  <c:v>8097.1149866981968</c:v>
                </c:pt>
                <c:pt idx="60">
                  <c:v>8100.4678293427914</c:v>
                </c:pt>
                <c:pt idx="61">
                  <c:v>8189.3181594245734</c:v>
                </c:pt>
                <c:pt idx="62">
                  <c:v>8217.8173219036325</c:v>
                </c:pt>
                <c:pt idx="63">
                  <c:v>8222.8465858705295</c:v>
                </c:pt>
                <c:pt idx="64">
                  <c:v>8224.5230071928308</c:v>
                </c:pt>
                <c:pt idx="65">
                  <c:v>8226.1994285151268</c:v>
                </c:pt>
                <c:pt idx="66">
                  <c:v>8227.8758498374227</c:v>
                </c:pt>
                <c:pt idx="67">
                  <c:v>8232.0669031431626</c:v>
                </c:pt>
                <c:pt idx="68">
                  <c:v>8235.4197457877617</c:v>
                </c:pt>
                <c:pt idx="69">
                  <c:v>8232.0669031431626</c:v>
                </c:pt>
                <c:pt idx="70">
                  <c:v>8235.4197457877617</c:v>
                </c:pt>
                <c:pt idx="71">
                  <c:v>8217.8173219036325</c:v>
                </c:pt>
                <c:pt idx="72">
                  <c:v>8000.7207606660768</c:v>
                </c:pt>
                <c:pt idx="73">
                  <c:v>7973.8980195093109</c:v>
                </c:pt>
                <c:pt idx="74">
                  <c:v>7977.2508621539073</c:v>
                </c:pt>
                <c:pt idx="75">
                  <c:v>7979.765494137353</c:v>
                </c:pt>
                <c:pt idx="76">
                  <c:v>7983.1183367819494</c:v>
                </c:pt>
                <c:pt idx="77">
                  <c:v>8110.5263572765789</c:v>
                </c:pt>
                <c:pt idx="78">
                  <c:v>8242.9636417381025</c:v>
                </c:pt>
                <c:pt idx="79">
                  <c:v>8243.8018523992505</c:v>
                </c:pt>
                <c:pt idx="80">
                  <c:v>8328.4611291752863</c:v>
                </c:pt>
                <c:pt idx="81">
                  <c:v>8347.7399743817132</c:v>
                </c:pt>
                <c:pt idx="82">
                  <c:v>8346.0635530594154</c:v>
                </c:pt>
                <c:pt idx="83">
                  <c:v>8337.6814464479266</c:v>
                </c:pt>
                <c:pt idx="84">
                  <c:v>8341.0342890925222</c:v>
                </c:pt>
                <c:pt idx="85">
                  <c:v>8255.5368016553348</c:v>
                </c:pt>
                <c:pt idx="86">
                  <c:v>8352.7692383486065</c:v>
                </c:pt>
                <c:pt idx="87">
                  <c:v>8352.7692383486065</c:v>
                </c:pt>
                <c:pt idx="88">
                  <c:v>8355.2838703320522</c:v>
                </c:pt>
                <c:pt idx="89">
                  <c:v>8361.9895556212432</c:v>
                </c:pt>
                <c:pt idx="90">
                  <c:v>8355.2838703320522</c:v>
                </c:pt>
                <c:pt idx="91">
                  <c:v>8358.6367129766495</c:v>
                </c:pt>
                <c:pt idx="92">
                  <c:v>8356.122080993202</c:v>
                </c:pt>
                <c:pt idx="93">
                  <c:v>8363.6659769435391</c:v>
                </c:pt>
                <c:pt idx="94">
                  <c:v>8304.9912306631159</c:v>
                </c:pt>
                <c:pt idx="95">
                  <c:v>7994.8532860380337</c:v>
                </c:pt>
                <c:pt idx="96">
                  <c:v>7851.5192629815747</c:v>
                </c:pt>
                <c:pt idx="97">
                  <c:v>7846.4899990146814</c:v>
                </c:pt>
                <c:pt idx="98">
                  <c:v>7849.8428416592778</c:v>
                </c:pt>
                <c:pt idx="99">
                  <c:v>7848.166420336981</c:v>
                </c:pt>
                <c:pt idx="100">
                  <c:v>7851.5192629815747</c:v>
                </c:pt>
                <c:pt idx="101">
                  <c:v>7952.942752980588</c:v>
                </c:pt>
                <c:pt idx="102">
                  <c:v>8104.6588826485367</c:v>
                </c:pt>
                <c:pt idx="103">
                  <c:v>8209.4352152921474</c:v>
                </c:pt>
                <c:pt idx="104">
                  <c:v>8357.7985023155034</c:v>
                </c:pt>
                <c:pt idx="105">
                  <c:v>8372.8862942161795</c:v>
                </c:pt>
                <c:pt idx="106">
                  <c:v>8373.7245048773293</c:v>
                </c:pt>
                <c:pt idx="107">
                  <c:v>8375.4009261996252</c:v>
                </c:pt>
                <c:pt idx="108">
                  <c:v>8382.9448221499679</c:v>
                </c:pt>
                <c:pt idx="109">
                  <c:v>8388.8122967780073</c:v>
                </c:pt>
                <c:pt idx="110">
                  <c:v>8391.326928761453</c:v>
                </c:pt>
                <c:pt idx="111">
                  <c:v>8387.1358754557095</c:v>
                </c:pt>
                <c:pt idx="112">
                  <c:v>8383.7830328111158</c:v>
                </c:pt>
                <c:pt idx="113">
                  <c:v>8390.4887181003069</c:v>
                </c:pt>
                <c:pt idx="114">
                  <c:v>8393.0033500837526</c:v>
                </c:pt>
                <c:pt idx="115">
                  <c:v>8392.165139422601</c:v>
                </c:pt>
                <c:pt idx="116">
                  <c:v>8387.1358754557095</c:v>
                </c:pt>
                <c:pt idx="117">
                  <c:v>8382.1066114888126</c:v>
                </c:pt>
                <c:pt idx="118">
                  <c:v>8382.9448221499679</c:v>
                </c:pt>
                <c:pt idx="119">
                  <c:v>8382.1066114888126</c:v>
                </c:pt>
                <c:pt idx="120">
                  <c:v>8199.3766873583609</c:v>
                </c:pt>
                <c:pt idx="121">
                  <c:v>7960.4866489309288</c:v>
                </c:pt>
                <c:pt idx="122">
                  <c:v>7890.9151640555719</c:v>
                </c:pt>
                <c:pt idx="123">
                  <c:v>7893.4297960390195</c:v>
                </c:pt>
                <c:pt idx="124">
                  <c:v>7891.7533747167208</c:v>
                </c:pt>
                <c:pt idx="125">
                  <c:v>7890.0769533944222</c:v>
                </c:pt>
                <c:pt idx="126">
                  <c:v>8082.8654054586659</c:v>
                </c:pt>
                <c:pt idx="127">
                  <c:v>8333.4903931421813</c:v>
                </c:pt>
                <c:pt idx="128">
                  <c:v>8393.0033500837526</c:v>
                </c:pt>
                <c:pt idx="129">
                  <c:v>8393.8415607449006</c:v>
                </c:pt>
                <c:pt idx="130">
                  <c:v>8372.0480835550297</c:v>
                </c:pt>
                <c:pt idx="131">
                  <c:v>8391.326928761453</c:v>
                </c:pt>
                <c:pt idx="132">
                  <c:v>8390.4887181003069</c:v>
                </c:pt>
                <c:pt idx="133">
                  <c:v>8388.8122967780073</c:v>
                </c:pt>
                <c:pt idx="134">
                  <c:v>8375.4009261996252</c:v>
                </c:pt>
                <c:pt idx="135">
                  <c:v>8368.6952409104342</c:v>
                </c:pt>
                <c:pt idx="136">
                  <c:v>8364.5041876046907</c:v>
                </c:pt>
                <c:pt idx="137">
                  <c:v>8375.4009261996252</c:v>
                </c:pt>
                <c:pt idx="138">
                  <c:v>8374.5627155384773</c:v>
                </c:pt>
                <c:pt idx="139">
                  <c:v>8367.8570302492826</c:v>
                </c:pt>
                <c:pt idx="140">
                  <c:v>8370.371662232732</c:v>
                </c:pt>
                <c:pt idx="141">
                  <c:v>8367.8570302492826</c:v>
                </c:pt>
                <c:pt idx="142">
                  <c:v>8375.4009261996252</c:v>
                </c:pt>
                <c:pt idx="143">
                  <c:v>8192.6710020691698</c:v>
                </c:pt>
                <c:pt idx="144">
                  <c:v>8059.3955069464973</c:v>
                </c:pt>
                <c:pt idx="145">
                  <c:v>7883.371268105233</c:v>
                </c:pt>
                <c:pt idx="146">
                  <c:v>7885.8859000886787</c:v>
                </c:pt>
                <c:pt idx="147">
                  <c:v>7886.7241107498276</c:v>
                </c:pt>
                <c:pt idx="148">
                  <c:v>7877.5037934771899</c:v>
                </c:pt>
                <c:pt idx="149">
                  <c:v>7881.6948467829343</c:v>
                </c:pt>
                <c:pt idx="150">
                  <c:v>7881.6948467829343</c:v>
                </c:pt>
                <c:pt idx="151">
                  <c:v>7878.3420041383388</c:v>
                </c:pt>
                <c:pt idx="152">
                  <c:v>7952.10454231944</c:v>
                </c:pt>
                <c:pt idx="153">
                  <c:v>8201.0531086806568</c:v>
                </c:pt>
                <c:pt idx="154">
                  <c:v>8395.5179820671947</c:v>
                </c:pt>
                <c:pt idx="155">
                  <c:v>8397.1944033894961</c:v>
                </c:pt>
                <c:pt idx="156">
                  <c:v>8398.0326140506459</c:v>
                </c:pt>
                <c:pt idx="157">
                  <c:v>8397.1944033894961</c:v>
                </c:pt>
                <c:pt idx="158">
                  <c:v>8393.0033500837526</c:v>
                </c:pt>
                <c:pt idx="159">
                  <c:v>8394.6797714060503</c:v>
                </c:pt>
                <c:pt idx="160">
                  <c:v>8394.6797714060503</c:v>
                </c:pt>
                <c:pt idx="161">
                  <c:v>8376.239136860775</c:v>
                </c:pt>
                <c:pt idx="162">
                  <c:v>8376.239136860775</c:v>
                </c:pt>
                <c:pt idx="163">
                  <c:v>8367.0188195881328</c:v>
                </c:pt>
                <c:pt idx="164">
                  <c:v>8116.393831904621</c:v>
                </c:pt>
                <c:pt idx="165">
                  <c:v>7842.298945708937</c:v>
                </c:pt>
                <c:pt idx="166">
                  <c:v>7703.9941866193712</c:v>
                </c:pt>
                <c:pt idx="167">
                  <c:v>7663.7600748842251</c:v>
                </c:pt>
              </c:numCache>
            </c:numRef>
          </c:val>
        </c:ser>
        <c:ser>
          <c:idx val="2"/>
          <c:order val="1"/>
          <c:tx>
            <c:v>Nuclear Output</c:v>
          </c:tx>
          <c:spPr>
            <a:ln w="12700" cmpd="sng">
              <a:solidFill>
                <a:schemeClr val="tx1"/>
              </a:solidFill>
              <a:prstDash val="solid"/>
            </a:ln>
          </c:spPr>
          <c:cat>
            <c:strRef>
              <c:f>Sheet1!$A$4:$A$171</c:f>
              <c:strCache>
                <c:ptCount val="168"/>
                <c:pt idx="0">
                  <c:v>Sun, 1 AM</c:v>
                </c:pt>
                <c:pt idx="1">
                  <c:v>22-May-11</c:v>
                </c:pt>
                <c:pt idx="2">
                  <c:v>22-May-11</c:v>
                </c:pt>
                <c:pt idx="3">
                  <c:v>22-May-11</c:v>
                </c:pt>
                <c:pt idx="4">
                  <c:v>22-May-11</c:v>
                </c:pt>
                <c:pt idx="5">
                  <c:v>22-May-11</c:v>
                </c:pt>
                <c:pt idx="6">
                  <c:v>22-May-11</c:v>
                </c:pt>
                <c:pt idx="7">
                  <c:v>22-May-11</c:v>
                </c:pt>
                <c:pt idx="8">
                  <c:v>22-May-11</c:v>
                </c:pt>
                <c:pt idx="9">
                  <c:v>22-May-11</c:v>
                </c:pt>
                <c:pt idx="10">
                  <c:v>22-May-11</c:v>
                </c:pt>
                <c:pt idx="11">
                  <c:v>22-May-11</c:v>
                </c:pt>
                <c:pt idx="12">
                  <c:v>Sun, 1 PM</c:v>
                </c:pt>
                <c:pt idx="13">
                  <c:v>22-May-11</c:v>
                </c:pt>
                <c:pt idx="14">
                  <c:v>22-May-11</c:v>
                </c:pt>
                <c:pt idx="15">
                  <c:v>22-May-11</c:v>
                </c:pt>
                <c:pt idx="16">
                  <c:v>22-May-11</c:v>
                </c:pt>
                <c:pt idx="17">
                  <c:v>22-May-11</c:v>
                </c:pt>
                <c:pt idx="18">
                  <c:v>22-May-11</c:v>
                </c:pt>
                <c:pt idx="19">
                  <c:v>22-May-11</c:v>
                </c:pt>
                <c:pt idx="20">
                  <c:v>22-May-11</c:v>
                </c:pt>
                <c:pt idx="21">
                  <c:v>22-May-11</c:v>
                </c:pt>
                <c:pt idx="22">
                  <c:v>22-May-11</c:v>
                </c:pt>
                <c:pt idx="23">
                  <c:v>22-May-11</c:v>
                </c:pt>
                <c:pt idx="24">
                  <c:v>Mon, 1 AM</c:v>
                </c:pt>
                <c:pt idx="25">
                  <c:v>23-May-11</c:v>
                </c:pt>
                <c:pt idx="26">
                  <c:v>23-May-11</c:v>
                </c:pt>
                <c:pt idx="27">
                  <c:v>23-May-11</c:v>
                </c:pt>
                <c:pt idx="28">
                  <c:v>23-May-11</c:v>
                </c:pt>
                <c:pt idx="29">
                  <c:v>23-May-11</c:v>
                </c:pt>
                <c:pt idx="30">
                  <c:v>23-May-11</c:v>
                </c:pt>
                <c:pt idx="31">
                  <c:v>23-May-11</c:v>
                </c:pt>
                <c:pt idx="32">
                  <c:v>23-May-11</c:v>
                </c:pt>
                <c:pt idx="33">
                  <c:v>23-May-11</c:v>
                </c:pt>
                <c:pt idx="34">
                  <c:v>23-May-11</c:v>
                </c:pt>
                <c:pt idx="35">
                  <c:v>23-May-11</c:v>
                </c:pt>
                <c:pt idx="36">
                  <c:v>Mon, 1 PM</c:v>
                </c:pt>
                <c:pt idx="37">
                  <c:v>23-May-11</c:v>
                </c:pt>
                <c:pt idx="38">
                  <c:v>23-May-11</c:v>
                </c:pt>
                <c:pt idx="39">
                  <c:v>23-May-11</c:v>
                </c:pt>
                <c:pt idx="40">
                  <c:v>23-May-11</c:v>
                </c:pt>
                <c:pt idx="41">
                  <c:v>23-May-11</c:v>
                </c:pt>
                <c:pt idx="42">
                  <c:v>23-May-11</c:v>
                </c:pt>
                <c:pt idx="43">
                  <c:v>23-May-11</c:v>
                </c:pt>
                <c:pt idx="44">
                  <c:v>23-May-11</c:v>
                </c:pt>
                <c:pt idx="45">
                  <c:v>23-May-11</c:v>
                </c:pt>
                <c:pt idx="46">
                  <c:v>23-May-11</c:v>
                </c:pt>
                <c:pt idx="47">
                  <c:v>23-May-11</c:v>
                </c:pt>
                <c:pt idx="48">
                  <c:v>Tue, 1 AM</c:v>
                </c:pt>
                <c:pt idx="49">
                  <c:v>24-May-11</c:v>
                </c:pt>
                <c:pt idx="50">
                  <c:v>24-May-11</c:v>
                </c:pt>
                <c:pt idx="51">
                  <c:v>24-May-11</c:v>
                </c:pt>
                <c:pt idx="52">
                  <c:v>24-May-11</c:v>
                </c:pt>
                <c:pt idx="53">
                  <c:v>24-May-11</c:v>
                </c:pt>
                <c:pt idx="54">
                  <c:v>24-May-11</c:v>
                </c:pt>
                <c:pt idx="55">
                  <c:v>24-May-11</c:v>
                </c:pt>
                <c:pt idx="56">
                  <c:v>24-May-11</c:v>
                </c:pt>
                <c:pt idx="57">
                  <c:v>24-May-11</c:v>
                </c:pt>
                <c:pt idx="58">
                  <c:v>24-May-11</c:v>
                </c:pt>
                <c:pt idx="59">
                  <c:v>24-May-11</c:v>
                </c:pt>
                <c:pt idx="60">
                  <c:v>Tue, 1 PM</c:v>
                </c:pt>
                <c:pt idx="61">
                  <c:v>24-May-11</c:v>
                </c:pt>
                <c:pt idx="62">
                  <c:v>24-May-11</c:v>
                </c:pt>
                <c:pt idx="63">
                  <c:v>24-May-11</c:v>
                </c:pt>
                <c:pt idx="64">
                  <c:v>24-May-11</c:v>
                </c:pt>
                <c:pt idx="65">
                  <c:v>24-May-11</c:v>
                </c:pt>
                <c:pt idx="66">
                  <c:v>24-May-11</c:v>
                </c:pt>
                <c:pt idx="67">
                  <c:v>24-May-11</c:v>
                </c:pt>
                <c:pt idx="68">
                  <c:v>24-May-11</c:v>
                </c:pt>
                <c:pt idx="69">
                  <c:v>24-May-11</c:v>
                </c:pt>
                <c:pt idx="70">
                  <c:v>24-May-11</c:v>
                </c:pt>
                <c:pt idx="71">
                  <c:v>24-May-11</c:v>
                </c:pt>
                <c:pt idx="72">
                  <c:v>Wed, 1 AM</c:v>
                </c:pt>
                <c:pt idx="73">
                  <c:v>25-May-11</c:v>
                </c:pt>
                <c:pt idx="74">
                  <c:v>25-May-11</c:v>
                </c:pt>
                <c:pt idx="75">
                  <c:v>25-May-11</c:v>
                </c:pt>
                <c:pt idx="76">
                  <c:v>25-May-11</c:v>
                </c:pt>
                <c:pt idx="77">
                  <c:v>25-May-11</c:v>
                </c:pt>
                <c:pt idx="78">
                  <c:v>25-May-11</c:v>
                </c:pt>
                <c:pt idx="79">
                  <c:v>25-May-11</c:v>
                </c:pt>
                <c:pt idx="80">
                  <c:v>25-May-11</c:v>
                </c:pt>
                <c:pt idx="81">
                  <c:v>25-May-11</c:v>
                </c:pt>
                <c:pt idx="82">
                  <c:v>25-May-11</c:v>
                </c:pt>
                <c:pt idx="83">
                  <c:v>25-May-11</c:v>
                </c:pt>
                <c:pt idx="84">
                  <c:v>Wed, 1 PM</c:v>
                </c:pt>
                <c:pt idx="85">
                  <c:v>25-May-11</c:v>
                </c:pt>
                <c:pt idx="86">
                  <c:v>25-May-11</c:v>
                </c:pt>
                <c:pt idx="87">
                  <c:v>25-May-11</c:v>
                </c:pt>
                <c:pt idx="88">
                  <c:v>25-May-11</c:v>
                </c:pt>
                <c:pt idx="89">
                  <c:v>25-May-11</c:v>
                </c:pt>
                <c:pt idx="90">
                  <c:v>25-May-11</c:v>
                </c:pt>
                <c:pt idx="91">
                  <c:v>25-May-11</c:v>
                </c:pt>
                <c:pt idx="92">
                  <c:v>25-May-11</c:v>
                </c:pt>
                <c:pt idx="93">
                  <c:v>25-May-11</c:v>
                </c:pt>
                <c:pt idx="94">
                  <c:v>25-May-11</c:v>
                </c:pt>
                <c:pt idx="95">
                  <c:v>25-May-11</c:v>
                </c:pt>
                <c:pt idx="96">
                  <c:v>Thu, 1 AM</c:v>
                </c:pt>
                <c:pt idx="97">
                  <c:v>26-May-11</c:v>
                </c:pt>
                <c:pt idx="98">
                  <c:v>26-May-11</c:v>
                </c:pt>
                <c:pt idx="99">
                  <c:v>26-May-11</c:v>
                </c:pt>
                <c:pt idx="100">
                  <c:v>26-May-11</c:v>
                </c:pt>
                <c:pt idx="101">
                  <c:v>26-May-11</c:v>
                </c:pt>
                <c:pt idx="102">
                  <c:v>26-May-11</c:v>
                </c:pt>
                <c:pt idx="103">
                  <c:v>26-May-11</c:v>
                </c:pt>
                <c:pt idx="104">
                  <c:v>26-May-11</c:v>
                </c:pt>
                <c:pt idx="105">
                  <c:v>26-May-11</c:v>
                </c:pt>
                <c:pt idx="106">
                  <c:v>26-May-11</c:v>
                </c:pt>
                <c:pt idx="107">
                  <c:v>26-May-11</c:v>
                </c:pt>
                <c:pt idx="108">
                  <c:v>Thu, 1 PM</c:v>
                </c:pt>
                <c:pt idx="109">
                  <c:v>26-May-11</c:v>
                </c:pt>
                <c:pt idx="110">
                  <c:v>26-May-11</c:v>
                </c:pt>
                <c:pt idx="111">
                  <c:v>26-May-11</c:v>
                </c:pt>
                <c:pt idx="112">
                  <c:v>26-May-11</c:v>
                </c:pt>
                <c:pt idx="113">
                  <c:v>26-May-11</c:v>
                </c:pt>
                <c:pt idx="114">
                  <c:v>26-May-11</c:v>
                </c:pt>
                <c:pt idx="115">
                  <c:v>26-May-11</c:v>
                </c:pt>
                <c:pt idx="116">
                  <c:v>26-May-11</c:v>
                </c:pt>
                <c:pt idx="117">
                  <c:v>26-May-11</c:v>
                </c:pt>
                <c:pt idx="118">
                  <c:v>26-May-11</c:v>
                </c:pt>
                <c:pt idx="119">
                  <c:v>26-May-11</c:v>
                </c:pt>
                <c:pt idx="120">
                  <c:v>Fri, 1 AM</c:v>
                </c:pt>
                <c:pt idx="121">
                  <c:v>27-May-11</c:v>
                </c:pt>
                <c:pt idx="122">
                  <c:v>27-May-11</c:v>
                </c:pt>
                <c:pt idx="123">
                  <c:v>27-May-11</c:v>
                </c:pt>
                <c:pt idx="124">
                  <c:v>27-May-11</c:v>
                </c:pt>
                <c:pt idx="125">
                  <c:v>27-May-11</c:v>
                </c:pt>
                <c:pt idx="126">
                  <c:v>27-May-11</c:v>
                </c:pt>
                <c:pt idx="127">
                  <c:v>27-May-11</c:v>
                </c:pt>
                <c:pt idx="128">
                  <c:v>27-May-11</c:v>
                </c:pt>
                <c:pt idx="129">
                  <c:v>27-May-11</c:v>
                </c:pt>
                <c:pt idx="130">
                  <c:v>27-May-11</c:v>
                </c:pt>
                <c:pt idx="131">
                  <c:v>27-May-11</c:v>
                </c:pt>
                <c:pt idx="132">
                  <c:v>Fri, 1 PM</c:v>
                </c:pt>
                <c:pt idx="133">
                  <c:v>27-May-11</c:v>
                </c:pt>
                <c:pt idx="134">
                  <c:v>27-May-11</c:v>
                </c:pt>
                <c:pt idx="135">
                  <c:v>27-May-11</c:v>
                </c:pt>
                <c:pt idx="136">
                  <c:v>27-May-11</c:v>
                </c:pt>
                <c:pt idx="137">
                  <c:v>27-May-11</c:v>
                </c:pt>
                <c:pt idx="138">
                  <c:v>27-May-11</c:v>
                </c:pt>
                <c:pt idx="139">
                  <c:v>27-May-11</c:v>
                </c:pt>
                <c:pt idx="140">
                  <c:v>27-May-11</c:v>
                </c:pt>
                <c:pt idx="141">
                  <c:v>27-May-11</c:v>
                </c:pt>
                <c:pt idx="142">
                  <c:v>27-May-11</c:v>
                </c:pt>
                <c:pt idx="143">
                  <c:v>27-May-11</c:v>
                </c:pt>
                <c:pt idx="144">
                  <c:v>Sat, 1 AM</c:v>
                </c:pt>
                <c:pt idx="145">
                  <c:v>28-May-11</c:v>
                </c:pt>
                <c:pt idx="146">
                  <c:v>28-May-11</c:v>
                </c:pt>
                <c:pt idx="147">
                  <c:v>28-May-11</c:v>
                </c:pt>
                <c:pt idx="148">
                  <c:v>28-May-11</c:v>
                </c:pt>
                <c:pt idx="149">
                  <c:v>28-May-11</c:v>
                </c:pt>
                <c:pt idx="150">
                  <c:v>28-May-11</c:v>
                </c:pt>
                <c:pt idx="151">
                  <c:v>28-May-11</c:v>
                </c:pt>
                <c:pt idx="152">
                  <c:v>28-May-11</c:v>
                </c:pt>
                <c:pt idx="153">
                  <c:v>28-May-11</c:v>
                </c:pt>
                <c:pt idx="154">
                  <c:v>28-May-11</c:v>
                </c:pt>
                <c:pt idx="155">
                  <c:v>28-May-11</c:v>
                </c:pt>
                <c:pt idx="156">
                  <c:v>Sat, 1 PM</c:v>
                </c:pt>
                <c:pt idx="157">
                  <c:v>28-May-11</c:v>
                </c:pt>
                <c:pt idx="158">
                  <c:v>28-May-11</c:v>
                </c:pt>
                <c:pt idx="159">
                  <c:v>28-May-11</c:v>
                </c:pt>
                <c:pt idx="160">
                  <c:v>28-May-11</c:v>
                </c:pt>
                <c:pt idx="161">
                  <c:v>28-May-11</c:v>
                </c:pt>
                <c:pt idx="162">
                  <c:v>28-May-11</c:v>
                </c:pt>
                <c:pt idx="163">
                  <c:v>28-May-11</c:v>
                </c:pt>
                <c:pt idx="164">
                  <c:v>28-May-11</c:v>
                </c:pt>
                <c:pt idx="165">
                  <c:v>28-May-11</c:v>
                </c:pt>
                <c:pt idx="166">
                  <c:v>28-May-11</c:v>
                </c:pt>
                <c:pt idx="167">
                  <c:v>28-May-11</c:v>
                </c:pt>
              </c:strCache>
            </c:strRef>
          </c:cat>
          <c:val>
            <c:numRef>
              <c:f>Sheet1!$T$4:$T$171</c:f>
              <c:numCache>
                <c:formatCode>0</c:formatCode>
                <c:ptCount val="168"/>
                <c:pt idx="0">
                  <c:v>7676.3332348014592</c:v>
                </c:pt>
                <c:pt idx="1">
                  <c:v>7682.2007094295004</c:v>
                </c:pt>
                <c:pt idx="2">
                  <c:v>7681.3624987683525</c:v>
                </c:pt>
                <c:pt idx="3">
                  <c:v>7681.3624987683525</c:v>
                </c:pt>
                <c:pt idx="4">
                  <c:v>7522.1024731500638</c:v>
                </c:pt>
                <c:pt idx="5">
                  <c:v>7429.8993004236881</c:v>
                </c:pt>
                <c:pt idx="6">
                  <c:v>5840.7960390186227</c:v>
                </c:pt>
                <c:pt idx="7">
                  <c:v>5969.042270174401</c:v>
                </c:pt>
                <c:pt idx="8">
                  <c:v>6088.0681840575435</c:v>
                </c:pt>
                <c:pt idx="9">
                  <c:v>5292.259237363287</c:v>
                </c:pt>
                <c:pt idx="10">
                  <c:v>4490.5828160409901</c:v>
                </c:pt>
                <c:pt idx="11">
                  <c:v>4483.8771307517991</c:v>
                </c:pt>
                <c:pt idx="12">
                  <c:v>4483.0389200906502</c:v>
                </c:pt>
                <c:pt idx="13">
                  <c:v>4480.5242881072027</c:v>
                </c:pt>
                <c:pt idx="14">
                  <c:v>4483.0389200906502</c:v>
                </c:pt>
                <c:pt idx="15">
                  <c:v>4478.8478667849049</c:v>
                </c:pt>
                <c:pt idx="16">
                  <c:v>4483.8771307517991</c:v>
                </c:pt>
                <c:pt idx="17">
                  <c:v>4482.2007094295004</c:v>
                </c:pt>
                <c:pt idx="18">
                  <c:v>4482.2007094295004</c:v>
                </c:pt>
                <c:pt idx="19">
                  <c:v>4483.0389200906502</c:v>
                </c:pt>
                <c:pt idx="20">
                  <c:v>4481.3624987683525</c:v>
                </c:pt>
                <c:pt idx="21">
                  <c:v>4481.3624987683525</c:v>
                </c:pt>
                <c:pt idx="22">
                  <c:v>4480.5242881072027</c:v>
                </c:pt>
                <c:pt idx="23">
                  <c:v>4483.0389200906502</c:v>
                </c:pt>
                <c:pt idx="24">
                  <c:v>4483.8771307517991</c:v>
                </c:pt>
                <c:pt idx="25">
                  <c:v>4489.7446053798403</c:v>
                </c:pt>
                <c:pt idx="26">
                  <c:v>4462.9218642230771</c:v>
                </c:pt>
                <c:pt idx="27">
                  <c:v>4247.5017243078137</c:v>
                </c:pt>
                <c:pt idx="28">
                  <c:v>4239.9578283574738</c:v>
                </c:pt>
                <c:pt idx="29">
                  <c:v>4244.1488816632191</c:v>
                </c:pt>
                <c:pt idx="30">
                  <c:v>3457.5602522416002</c:v>
                </c:pt>
                <c:pt idx="31">
                  <c:v>2652.5309882747069</c:v>
                </c:pt>
                <c:pt idx="32">
                  <c:v>2828.5552271159718</c:v>
                </c:pt>
                <c:pt idx="33">
                  <c:v>2102.3177652970735</c:v>
                </c:pt>
                <c:pt idx="34">
                  <c:v>2097.2885013301798</c:v>
                </c:pt>
                <c:pt idx="35">
                  <c:v>2097.2885013301798</c:v>
                </c:pt>
                <c:pt idx="36">
                  <c:v>2095.6120800078816</c:v>
                </c:pt>
                <c:pt idx="37">
                  <c:v>2091.4210267021385</c:v>
                </c:pt>
                <c:pt idx="38">
                  <c:v>2087.2299733963941</c:v>
                </c:pt>
                <c:pt idx="39">
                  <c:v>2086.3917627352448</c:v>
                </c:pt>
                <c:pt idx="40">
                  <c:v>2083.0389200906488</c:v>
                </c:pt>
                <c:pt idx="41">
                  <c:v>2079.6860774460538</c:v>
                </c:pt>
                <c:pt idx="42">
                  <c:v>2082.2007094294995</c:v>
                </c:pt>
                <c:pt idx="43">
                  <c:v>2083.0389200906488</c:v>
                </c:pt>
                <c:pt idx="44">
                  <c:v>2084.7153414129466</c:v>
                </c:pt>
                <c:pt idx="45">
                  <c:v>2088.9063947186905</c:v>
                </c:pt>
                <c:pt idx="46">
                  <c:v>2026.0405951325261</c:v>
                </c:pt>
                <c:pt idx="47">
                  <c:v>1719.2554931520342</c:v>
                </c:pt>
                <c:pt idx="48">
                  <c:v>1585.9799980293628</c:v>
                </c:pt>
                <c:pt idx="49">
                  <c:v>1583.465366045916</c:v>
                </c:pt>
                <c:pt idx="50">
                  <c:v>1585.1417873682142</c:v>
                </c:pt>
                <c:pt idx="51">
                  <c:v>1585.9799980293628</c:v>
                </c:pt>
                <c:pt idx="52">
                  <c:v>1603.5824219134888</c:v>
                </c:pt>
                <c:pt idx="53">
                  <c:v>1844.1488816632182</c:v>
                </c:pt>
                <c:pt idx="54">
                  <c:v>2071.3039708345659</c:v>
                </c:pt>
                <c:pt idx="55">
                  <c:v>2085.5535520740959</c:v>
                </c:pt>
                <c:pt idx="56">
                  <c:v>2089.7446053798394</c:v>
                </c:pt>
                <c:pt idx="57">
                  <c:v>2087.2299733963941</c:v>
                </c:pt>
                <c:pt idx="58">
                  <c:v>2328.634643807271</c:v>
                </c:pt>
                <c:pt idx="59">
                  <c:v>2497.1149866981968</c:v>
                </c:pt>
                <c:pt idx="60">
                  <c:v>2500.4678293427914</c:v>
                </c:pt>
                <c:pt idx="61">
                  <c:v>2589.3181594245734</c:v>
                </c:pt>
                <c:pt idx="62">
                  <c:v>2617.8173219036362</c:v>
                </c:pt>
                <c:pt idx="63">
                  <c:v>2622.8465858705304</c:v>
                </c:pt>
                <c:pt idx="64">
                  <c:v>2624.5230071928268</c:v>
                </c:pt>
                <c:pt idx="65">
                  <c:v>2626.199428515125</c:v>
                </c:pt>
                <c:pt idx="66">
                  <c:v>2627.8758498374236</c:v>
                </c:pt>
                <c:pt idx="67">
                  <c:v>2632.0669031431657</c:v>
                </c:pt>
                <c:pt idx="68">
                  <c:v>2635.4197457877617</c:v>
                </c:pt>
                <c:pt idx="69">
                  <c:v>2632.0669031431657</c:v>
                </c:pt>
                <c:pt idx="70">
                  <c:v>2635.4197457877617</c:v>
                </c:pt>
                <c:pt idx="71">
                  <c:v>2617.8173219036362</c:v>
                </c:pt>
                <c:pt idx="72">
                  <c:v>2400.7207606660754</c:v>
                </c:pt>
                <c:pt idx="73">
                  <c:v>2373.8980195093113</c:v>
                </c:pt>
                <c:pt idx="74">
                  <c:v>2377.2508621539055</c:v>
                </c:pt>
                <c:pt idx="75">
                  <c:v>2379.765494137353</c:v>
                </c:pt>
                <c:pt idx="76">
                  <c:v>2383.1183367819485</c:v>
                </c:pt>
                <c:pt idx="77">
                  <c:v>2510.5263572765789</c:v>
                </c:pt>
                <c:pt idx="78">
                  <c:v>4242.9636417381025</c:v>
                </c:pt>
                <c:pt idx="79">
                  <c:v>4243.8018523992496</c:v>
                </c:pt>
                <c:pt idx="80">
                  <c:v>4328.4611291752899</c:v>
                </c:pt>
                <c:pt idx="81">
                  <c:v>5147.7399743817132</c:v>
                </c:pt>
                <c:pt idx="82">
                  <c:v>5946.0635530594154</c:v>
                </c:pt>
                <c:pt idx="83">
                  <c:v>5937.6814464479276</c:v>
                </c:pt>
                <c:pt idx="84">
                  <c:v>5941.0342890925222</c:v>
                </c:pt>
                <c:pt idx="85">
                  <c:v>5855.5368016553348</c:v>
                </c:pt>
                <c:pt idx="86">
                  <c:v>5952.7692383486065</c:v>
                </c:pt>
                <c:pt idx="87">
                  <c:v>5952.7692383486065</c:v>
                </c:pt>
                <c:pt idx="88">
                  <c:v>5955.2838703320504</c:v>
                </c:pt>
                <c:pt idx="89">
                  <c:v>5961.9895556212423</c:v>
                </c:pt>
                <c:pt idx="90">
                  <c:v>5955.2838703320504</c:v>
                </c:pt>
                <c:pt idx="91">
                  <c:v>5958.6367129766477</c:v>
                </c:pt>
                <c:pt idx="92">
                  <c:v>5956.122080993202</c:v>
                </c:pt>
                <c:pt idx="93">
                  <c:v>5963.665976943541</c:v>
                </c:pt>
                <c:pt idx="94">
                  <c:v>5904.9912306631213</c:v>
                </c:pt>
                <c:pt idx="95">
                  <c:v>5594.8532860380337</c:v>
                </c:pt>
                <c:pt idx="96">
                  <c:v>5451.5192629815747</c:v>
                </c:pt>
                <c:pt idx="97">
                  <c:v>5446.4899990146814</c:v>
                </c:pt>
                <c:pt idx="98">
                  <c:v>5449.8428416592778</c:v>
                </c:pt>
                <c:pt idx="99">
                  <c:v>5448.166420336981</c:v>
                </c:pt>
                <c:pt idx="100">
                  <c:v>5451.5192629815747</c:v>
                </c:pt>
                <c:pt idx="101">
                  <c:v>5552.942752980588</c:v>
                </c:pt>
                <c:pt idx="102">
                  <c:v>6504.6588826485367</c:v>
                </c:pt>
                <c:pt idx="103">
                  <c:v>6609.4352152921465</c:v>
                </c:pt>
                <c:pt idx="104">
                  <c:v>6757.7985023154997</c:v>
                </c:pt>
                <c:pt idx="105">
                  <c:v>7572.8862942161804</c:v>
                </c:pt>
                <c:pt idx="106">
                  <c:v>7573.7245048773284</c:v>
                </c:pt>
                <c:pt idx="107">
                  <c:v>7575.4009261996252</c:v>
                </c:pt>
                <c:pt idx="108">
                  <c:v>7582.9448221499661</c:v>
                </c:pt>
                <c:pt idx="109">
                  <c:v>7588.8122967780091</c:v>
                </c:pt>
                <c:pt idx="110">
                  <c:v>7591.3269287614557</c:v>
                </c:pt>
                <c:pt idx="111">
                  <c:v>7587.1358754557114</c:v>
                </c:pt>
                <c:pt idx="112">
                  <c:v>7583.7830328111131</c:v>
                </c:pt>
                <c:pt idx="113">
                  <c:v>7590.4887181003032</c:v>
                </c:pt>
                <c:pt idx="114">
                  <c:v>7593.0033500837526</c:v>
                </c:pt>
                <c:pt idx="115">
                  <c:v>7592.1651394226037</c:v>
                </c:pt>
                <c:pt idx="116">
                  <c:v>7587.1358754557114</c:v>
                </c:pt>
                <c:pt idx="117">
                  <c:v>7582.1066114888181</c:v>
                </c:pt>
                <c:pt idx="118">
                  <c:v>7582.9448221499661</c:v>
                </c:pt>
                <c:pt idx="119">
                  <c:v>7582.1066114888181</c:v>
                </c:pt>
                <c:pt idx="120">
                  <c:v>7399.3766873583609</c:v>
                </c:pt>
                <c:pt idx="121">
                  <c:v>7160.4866489309288</c:v>
                </c:pt>
                <c:pt idx="122">
                  <c:v>7090.9151640555719</c:v>
                </c:pt>
                <c:pt idx="123">
                  <c:v>7093.4297960390195</c:v>
                </c:pt>
                <c:pt idx="124">
                  <c:v>7091.7533747167208</c:v>
                </c:pt>
                <c:pt idx="125">
                  <c:v>7090.0769533944222</c:v>
                </c:pt>
                <c:pt idx="126">
                  <c:v>7282.8654054586659</c:v>
                </c:pt>
                <c:pt idx="127">
                  <c:v>7533.4903931421795</c:v>
                </c:pt>
                <c:pt idx="128">
                  <c:v>7593.0033500837526</c:v>
                </c:pt>
                <c:pt idx="129">
                  <c:v>7593.8415607449006</c:v>
                </c:pt>
                <c:pt idx="130">
                  <c:v>7572.0480835550306</c:v>
                </c:pt>
                <c:pt idx="131">
                  <c:v>7591.3269287614557</c:v>
                </c:pt>
                <c:pt idx="132">
                  <c:v>7590.4887181003032</c:v>
                </c:pt>
                <c:pt idx="133">
                  <c:v>7588.8122967780091</c:v>
                </c:pt>
                <c:pt idx="134">
                  <c:v>7575.4009261996252</c:v>
                </c:pt>
                <c:pt idx="135">
                  <c:v>7568.6952409104342</c:v>
                </c:pt>
                <c:pt idx="136">
                  <c:v>7564.5041876046907</c:v>
                </c:pt>
                <c:pt idx="137">
                  <c:v>7575.4009261996252</c:v>
                </c:pt>
                <c:pt idx="138">
                  <c:v>7574.5627155384773</c:v>
                </c:pt>
                <c:pt idx="139">
                  <c:v>7567.8570302492863</c:v>
                </c:pt>
                <c:pt idx="140">
                  <c:v>7570.371662232732</c:v>
                </c:pt>
                <c:pt idx="141">
                  <c:v>7567.8570302492863</c:v>
                </c:pt>
                <c:pt idx="142">
                  <c:v>7575.4009261996252</c:v>
                </c:pt>
                <c:pt idx="143">
                  <c:v>7392.6710020691708</c:v>
                </c:pt>
                <c:pt idx="144">
                  <c:v>7259.3955069464973</c:v>
                </c:pt>
                <c:pt idx="145">
                  <c:v>7083.371268105233</c:v>
                </c:pt>
                <c:pt idx="146">
                  <c:v>7085.8859000886787</c:v>
                </c:pt>
                <c:pt idx="147">
                  <c:v>7086.7241107498276</c:v>
                </c:pt>
                <c:pt idx="148">
                  <c:v>7077.5037934771899</c:v>
                </c:pt>
                <c:pt idx="149">
                  <c:v>7081.6948467829343</c:v>
                </c:pt>
                <c:pt idx="150">
                  <c:v>7081.6948467829343</c:v>
                </c:pt>
                <c:pt idx="151">
                  <c:v>7078.3420041383388</c:v>
                </c:pt>
                <c:pt idx="152">
                  <c:v>6352.10454231944</c:v>
                </c:pt>
                <c:pt idx="153">
                  <c:v>5801.0531086806586</c:v>
                </c:pt>
                <c:pt idx="154">
                  <c:v>5995.5179820671983</c:v>
                </c:pt>
                <c:pt idx="155">
                  <c:v>5197.194403389497</c:v>
                </c:pt>
                <c:pt idx="156">
                  <c:v>5198.0326140506459</c:v>
                </c:pt>
                <c:pt idx="157">
                  <c:v>5197.194403389497</c:v>
                </c:pt>
                <c:pt idx="158">
                  <c:v>5193.0033500837526</c:v>
                </c:pt>
                <c:pt idx="159">
                  <c:v>5194.6797714060503</c:v>
                </c:pt>
                <c:pt idx="160">
                  <c:v>5194.6797714060503</c:v>
                </c:pt>
                <c:pt idx="161">
                  <c:v>5176.239136860775</c:v>
                </c:pt>
                <c:pt idx="162">
                  <c:v>5176.239136860775</c:v>
                </c:pt>
                <c:pt idx="163">
                  <c:v>5167.0188195881365</c:v>
                </c:pt>
                <c:pt idx="164">
                  <c:v>4916.393831904621</c:v>
                </c:pt>
                <c:pt idx="165">
                  <c:v>4642.298945708937</c:v>
                </c:pt>
                <c:pt idx="166">
                  <c:v>4503.9941866193712</c:v>
                </c:pt>
                <c:pt idx="167">
                  <c:v>4463.7600748842251</c:v>
                </c:pt>
              </c:numCache>
            </c:numRef>
          </c:val>
        </c:ser>
        <c:dLbls/>
        <c:axId val="79888768"/>
        <c:axId val="79890688"/>
      </c:areaChart>
      <c:catAx>
        <c:axId val="79888768"/>
        <c:scaling>
          <c:orientation val="minMax"/>
        </c:scaling>
        <c:axPos val="b"/>
        <c:numFmt formatCode="d\-mmm\-yy" sourceLinked="1"/>
        <c:majorTickMark val="none"/>
        <c:tickLblPos val="nextTo"/>
        <c:spPr>
          <a:ln w="3175">
            <a:solidFill>
              <a:srgbClr val="000000"/>
            </a:solidFill>
            <a:prstDash val="solid"/>
          </a:ln>
        </c:spPr>
        <c:txPr>
          <a:bodyPr rot="-5400000" vert="horz"/>
          <a:lstStyle/>
          <a:p>
            <a:pPr>
              <a:defRPr sz="1000" b="1" i="0" u="none" strike="noStrike" baseline="0">
                <a:solidFill>
                  <a:srgbClr val="000000"/>
                </a:solidFill>
                <a:latin typeface="Arial"/>
                <a:ea typeface="Arial"/>
                <a:cs typeface="Arial"/>
              </a:defRPr>
            </a:pPr>
            <a:endParaRPr lang="en-US"/>
          </a:p>
        </c:txPr>
        <c:crossAx val="79890688"/>
        <c:crosses val="autoZero"/>
        <c:lblAlgn val="ctr"/>
        <c:lblOffset val="100"/>
        <c:tickLblSkip val="12"/>
        <c:tickMarkSkip val="1"/>
      </c:catAx>
      <c:valAx>
        <c:axId val="79890688"/>
        <c:scaling>
          <c:orientation val="minMax"/>
          <c:max val="20000"/>
          <c:min val="0"/>
        </c:scaling>
        <c:axPos val="l"/>
        <c:majorGridlines>
          <c:spPr>
            <a:ln w="3175">
              <a:solidFill>
                <a:srgbClr val="000000"/>
              </a:solidFill>
              <a:prstDash val="solid"/>
            </a:ln>
          </c:spPr>
        </c:majorGridlines>
        <c:title>
          <c:tx>
            <c:rich>
              <a:bodyPr rot="0" vert="horz"/>
              <a:lstStyle/>
              <a:p>
                <a:pPr algn="ctr">
                  <a:defRPr sz="1400" b="1" i="0" u="none" strike="noStrike" baseline="0">
                    <a:solidFill>
                      <a:srgbClr val="000000"/>
                    </a:solidFill>
                    <a:latin typeface="Arial"/>
                    <a:ea typeface="Arial"/>
                    <a:cs typeface="Arial"/>
                  </a:defRPr>
                </a:pPr>
                <a:r>
                  <a:rPr lang="en-US" sz="1400"/>
                  <a:t>MW</a:t>
                </a:r>
              </a:p>
            </c:rich>
          </c:tx>
          <c:layout>
            <c:manualLayout>
              <c:xMode val="edge"/>
              <c:yMode val="edge"/>
              <c:x val="1.4107950720871601E-2"/>
              <c:y val="0.35034873601326105"/>
            </c:manualLayout>
          </c:layout>
          <c:spPr>
            <a:noFill/>
            <a:ln w="25400">
              <a:noFill/>
            </a:ln>
          </c:spPr>
        </c:title>
        <c:numFmt formatCode="0" sourceLinked="1"/>
        <c:tickLblPos val="nextTo"/>
        <c:spPr>
          <a:ln w="3175">
            <a:solidFill>
              <a:srgbClr val="000000"/>
            </a:solidFill>
            <a:prstDash val="solid"/>
          </a:ln>
        </c:spPr>
        <c:txPr>
          <a:bodyPr rot="0" vert="horz"/>
          <a:lstStyle/>
          <a:p>
            <a:pPr>
              <a:defRPr sz="1000" b="1" i="0" u="none" strike="noStrike" baseline="0">
                <a:solidFill>
                  <a:srgbClr val="000000"/>
                </a:solidFill>
                <a:latin typeface="Arial"/>
                <a:ea typeface="Arial"/>
                <a:cs typeface="Arial"/>
              </a:defRPr>
            </a:pPr>
            <a:endParaRPr lang="en-US"/>
          </a:p>
        </c:txPr>
        <c:crossAx val="79888768"/>
        <c:crosses val="autoZero"/>
        <c:crossBetween val="midCat"/>
        <c:majorUnit val="5000"/>
        <c:minorUnit val="1000"/>
      </c:valAx>
      <c:spPr>
        <a:solidFill>
          <a:srgbClr val="FFFFFF"/>
        </a:solidFill>
        <a:ln w="12700">
          <a:solidFill>
            <a:srgbClr val="000000"/>
          </a:solidFill>
          <a:prstDash val="solid"/>
        </a:ln>
      </c:spPr>
    </c:plotArea>
    <c:legend>
      <c:legendPos val="r"/>
      <c:layout>
        <c:manualLayout>
          <c:xMode val="edge"/>
          <c:yMode val="edge"/>
          <c:x val="0.80967079413284104"/>
          <c:y val="0.29740903439701605"/>
          <c:w val="0.16846041859081703"/>
          <c:h val="0.29824906755076702"/>
        </c:manualLayout>
      </c:layout>
      <c:spPr>
        <a:solidFill>
          <a:srgbClr val="FFFFFF"/>
        </a:solidFill>
        <a:ln w="3175">
          <a:solidFill>
            <a:srgbClr val="000000"/>
          </a:solidFill>
          <a:prstDash val="solid"/>
        </a:ln>
      </c:spPr>
      <c:txPr>
        <a:bodyPr/>
        <a:lstStyle/>
        <a:p>
          <a:pPr>
            <a:defRPr sz="920" b="1" i="0" u="none" strike="noStrike" baseline="0">
              <a:solidFill>
                <a:srgbClr val="000000"/>
              </a:solidFill>
              <a:latin typeface="Arial"/>
              <a:ea typeface="Arial"/>
              <a:cs typeface="Arial"/>
            </a:defRPr>
          </a:pPr>
          <a:endParaRPr lang="en-US"/>
        </a:p>
      </c:txPr>
    </c:legend>
    <c:plotVisOnly val="1"/>
    <c:dispBlanksAs val="zero"/>
  </c:chart>
  <c:spPr>
    <a:solidFill>
      <a:srgbClr val="FFFFFF"/>
    </a:solidFill>
    <a:ln w="3175">
      <a:solidFill>
        <a:srgbClr val="000000"/>
      </a:solidFill>
      <a:prstDash val="solid"/>
    </a:ln>
  </c:spPr>
  <c:txPr>
    <a:bodyPr/>
    <a:lstStyle/>
    <a:p>
      <a:pPr>
        <a:defRPr sz="1000" b="1" i="0" u="none" strike="noStrike" baseline="0">
          <a:solidFill>
            <a:srgbClr val="000000"/>
          </a:solidFill>
          <a:latin typeface="Arial"/>
          <a:ea typeface="Arial"/>
          <a:cs typeface="Arial"/>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076D0E-49A3-E14C-AF87-FDA5CDB9FA1E}" type="datetimeFigureOut">
              <a:rPr lang="en-US" smtClean="0"/>
              <a:pPr/>
              <a:t>3/20/2012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21391F-306B-3948-B9A9-18427C5C3112}" type="slidenum">
              <a:rPr lang="en-US" smtClean="0"/>
              <a:pPr/>
              <a:t>‹#›</a:t>
            </a:fld>
            <a:endParaRPr lang="en-US"/>
          </a:p>
        </p:txBody>
      </p:sp>
    </p:spTree>
    <p:extLst>
      <p:ext uri="{BB962C8B-B14F-4D97-AF65-F5344CB8AC3E}">
        <p14:creationId xmlns:p14="http://schemas.microsoft.com/office/powerpoint/2010/main" xmlns="" val="1296808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89CBA5-5C56-5340-9D22-464FB2727AE8}" type="datetimeFigureOut">
              <a:rPr lang="en-US" smtClean="0"/>
              <a:pPr/>
              <a:t>3/20/2012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2F0F3-DAD3-2042-A23C-C97F2D498CDF}" type="slidenum">
              <a:rPr lang="en-US" smtClean="0"/>
              <a:pPr/>
              <a:t>‹#›</a:t>
            </a:fld>
            <a:endParaRPr lang="en-US"/>
          </a:p>
        </p:txBody>
      </p:sp>
    </p:spTree>
    <p:extLst>
      <p:ext uri="{BB962C8B-B14F-4D97-AF65-F5344CB8AC3E}">
        <p14:creationId xmlns:p14="http://schemas.microsoft.com/office/powerpoint/2010/main" xmlns="" val="84563870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4" name="Date Placeholder 3"/>
          <p:cNvSpPr>
            <a:spLocks noGrp="1"/>
          </p:cNvSpPr>
          <p:nvPr>
            <p:ph type="dt" sz="half" idx="10"/>
          </p:nvPr>
        </p:nvSpPr>
        <p:spPr/>
        <p:txBody>
          <a:bodyPr/>
          <a:lstStyle/>
          <a:p>
            <a:fld id="{B9A0E07C-328D-5C4F-82F1-2CAFEB834C34}" type="datetime1">
              <a:rPr lang="en-US" smtClean="0"/>
              <a:pPr/>
              <a:t>3/20/2012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CA"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450AB024-DBAE-2C48-9368-BABBB6EEE2B0}" type="datetime1">
              <a:rPr lang="en-US" smtClean="0"/>
              <a:pPr/>
              <a:t>3/20/2012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CA"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D9E441C2-2E64-C94C-A1CD-609527B777D3}" type="datetime1">
              <a:rPr lang="en-US" smtClean="0"/>
              <a:pPr/>
              <a:t>3/20/2012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5BE36E4-7AC7-D04F-AE09-0BFC99ED6F3B}" type="datetime1">
              <a:rPr lang="en-US" smtClean="0"/>
              <a:pPr/>
              <a:t>3/20/2012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
        <p:nvSpPr>
          <p:cNvPr id="8" name="Title 7"/>
          <p:cNvSpPr>
            <a:spLocks noGrp="1"/>
          </p:cNvSpPr>
          <p:nvPr>
            <p:ph type="title"/>
          </p:nvPr>
        </p:nvSpPr>
        <p:spPr/>
        <p:txBody>
          <a:bodyPr/>
          <a:lstStyle/>
          <a:p>
            <a:r>
              <a:rPr lang="en-CA"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CA"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26A5F1DE-B697-0144-A13F-EDB835496F90}" type="datetime1">
              <a:rPr lang="en-US" smtClean="0"/>
              <a:pPr/>
              <a:t>3/20/2012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4FAFA8A-03F0-E944-B049-A5673FC90158}" type="datetime1">
              <a:rPr lang="en-US" smtClean="0"/>
              <a:pPr/>
              <a:t>3/20/2012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8" name="Title 7"/>
          <p:cNvSpPr>
            <a:spLocks noGrp="1"/>
          </p:cNvSpPr>
          <p:nvPr>
            <p:ph type="title"/>
          </p:nvPr>
        </p:nvSpPr>
        <p:spPr/>
        <p:txBody>
          <a:bodyPr/>
          <a:lstStyle/>
          <a:p>
            <a:r>
              <a:rPr lang="en-CA"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CA"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Date Placeholder 6"/>
          <p:cNvSpPr>
            <a:spLocks noGrp="1"/>
          </p:cNvSpPr>
          <p:nvPr>
            <p:ph type="dt" sz="half" idx="10"/>
          </p:nvPr>
        </p:nvSpPr>
        <p:spPr/>
        <p:txBody>
          <a:bodyPr/>
          <a:lstStyle/>
          <a:p>
            <a:fld id="{F40ACDF6-4FB4-D94B-8F18-585144A71A11}" type="datetime1">
              <a:rPr lang="en-US" smtClean="0"/>
              <a:pPr/>
              <a:t>3/20/2012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
        <p:nvSpPr>
          <p:cNvPr id="10" name="Title 9"/>
          <p:cNvSpPr>
            <a:spLocks noGrp="1"/>
          </p:cNvSpPr>
          <p:nvPr>
            <p:ph type="title"/>
          </p:nvPr>
        </p:nvSpPr>
        <p:spPr/>
        <p:txBody>
          <a:bodyPr/>
          <a:lstStyle/>
          <a:p>
            <a:r>
              <a:rPr lang="en-CA"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Date Placeholder 2"/>
          <p:cNvSpPr>
            <a:spLocks noGrp="1"/>
          </p:cNvSpPr>
          <p:nvPr>
            <p:ph type="dt" sz="half" idx="10"/>
          </p:nvPr>
        </p:nvSpPr>
        <p:spPr/>
        <p:txBody>
          <a:bodyPr/>
          <a:lstStyle/>
          <a:p>
            <a:fld id="{3E3AEE52-1B57-494F-B749-7CFDC56D9A14}" type="datetime1">
              <a:rPr lang="en-US" smtClean="0"/>
              <a:pPr/>
              <a:t>3/20/2012</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2F5EDD-2C43-AC40-A5E1-3CAB20222BC2}" type="datetime1">
              <a:rPr lang="en-US" smtClean="0"/>
              <a:pPr/>
              <a:t>3/20/2012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CA"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43728FC-0C65-B54C-B714-5E62112B0538}" type="datetime1">
              <a:rPr lang="en-US" smtClean="0"/>
              <a:pPr/>
              <a:t>3/20/2012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403E796E-A8E4-6F46-8524-C49AF17FCA8A}" type="datetime1">
              <a:rPr lang="en-US" smtClean="0"/>
              <a:pPr/>
              <a:t>3/20/2012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CA"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CA"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803FA516-03AF-E446-A657-1F4897A81AE3}" type="datetime1">
              <a:rPr lang="en-US" smtClean="0"/>
              <a:pPr/>
              <a:t>3/20/2012</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8B37D5FE-740C-46F5-801A-FA5477D97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260" r:id="rId1"/>
    <p:sldLayoutId id="2147484261" r:id="rId2"/>
    <p:sldLayoutId id="2147484262" r:id="rId3"/>
    <p:sldLayoutId id="2147484263" r:id="rId4"/>
    <p:sldLayoutId id="2147484264" r:id="rId5"/>
    <p:sldLayoutId id="2147484265" r:id="rId6"/>
    <p:sldLayoutId id="2147484266" r:id="rId7"/>
    <p:sldLayoutId id="2147484267" r:id="rId8"/>
    <p:sldLayoutId id="2147484268" r:id="rId9"/>
    <p:sldLayoutId id="2147484269" r:id="rId10"/>
    <p:sldLayoutId id="2147484270" r:id="rId11"/>
  </p:sldLayoutIdLst>
  <p:timing>
    <p:tnLst>
      <p:par>
        <p:cTn id="1" dur="indefinite" restart="never" nodeType="tmRoot"/>
      </p:par>
    </p:tn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package" Target="../embeddings/Microsoft_Office_Word_Document2.docx"/><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65111" y="2117066"/>
            <a:ext cx="6067778" cy="3216933"/>
          </a:xfrm>
        </p:spPr>
        <p:txBody>
          <a:bodyPr>
            <a:noAutofit/>
          </a:bodyPr>
          <a:lstStyle/>
          <a:p>
            <a:pPr algn="ctr"/>
            <a:r>
              <a:rPr lang="en-US" sz="1800" dirty="0" smtClean="0"/>
              <a:t>Paul </a:t>
            </a:r>
            <a:r>
              <a:rPr lang="en-US" sz="1800" dirty="0" err="1" smtClean="0"/>
              <a:t>Acchione</a:t>
            </a:r>
            <a:r>
              <a:rPr lang="en-US" sz="1800" dirty="0" smtClean="0"/>
              <a:t>, P. Eng., B.A.Sc., M. Eng.</a:t>
            </a:r>
          </a:p>
          <a:p>
            <a:pPr algn="ctr"/>
            <a:r>
              <a:rPr lang="en-US" sz="1400" dirty="0" smtClean="0"/>
              <a:t>Chair – OSPE Energy Task Force</a:t>
            </a:r>
          </a:p>
          <a:p>
            <a:pPr algn="ctr"/>
            <a:r>
              <a:rPr lang="en-US" sz="1400" dirty="0" smtClean="0"/>
              <a:t>Management Consultant – MIDAC Corp.</a:t>
            </a:r>
          </a:p>
          <a:p>
            <a:pPr algn="ctr"/>
            <a:endParaRPr lang="en-US" sz="1800" dirty="0" smtClean="0"/>
          </a:p>
          <a:p>
            <a:pPr algn="ctr"/>
            <a:r>
              <a:rPr lang="en-US" sz="1800" dirty="0" smtClean="0"/>
              <a:t>Presented to the Energy Mini-Conference Series 2012</a:t>
            </a:r>
          </a:p>
          <a:p>
            <a:pPr algn="ctr"/>
            <a:r>
              <a:rPr lang="en-US" sz="1800" dirty="0" smtClean="0"/>
              <a:t>Joint </a:t>
            </a:r>
            <a:r>
              <a:rPr lang="en-US" sz="1800" dirty="0" smtClean="0"/>
              <a:t>IEEE/ISA/PEO/</a:t>
            </a:r>
            <a:r>
              <a:rPr lang="en-US" sz="1800" dirty="0" err="1" smtClean="0"/>
              <a:t>SIPwK</a:t>
            </a:r>
            <a:r>
              <a:rPr lang="en-US" sz="1800" smtClean="0"/>
              <a:t>/SDP</a:t>
            </a:r>
            <a:endParaRPr lang="en-US" sz="1800" dirty="0" smtClean="0"/>
          </a:p>
          <a:p>
            <a:pPr algn="ctr"/>
            <a:r>
              <a:rPr lang="en-US" sz="1800" dirty="0" smtClean="0"/>
              <a:t>Toronto, SPK Halls, 206 Beverley St., Ontario</a:t>
            </a:r>
            <a:endParaRPr lang="en-US" sz="1800" dirty="0"/>
          </a:p>
          <a:p>
            <a:pPr algn="ctr"/>
            <a:endParaRPr lang="en-US" sz="1800" dirty="0" smtClean="0"/>
          </a:p>
          <a:p>
            <a:pPr algn="ctr"/>
            <a:r>
              <a:rPr lang="en-US" sz="1800" dirty="0" smtClean="0"/>
              <a:t>March 22, 2012</a:t>
            </a:r>
          </a:p>
        </p:txBody>
      </p:sp>
      <p:sp>
        <p:nvSpPr>
          <p:cNvPr id="4" name="Title 3"/>
          <p:cNvSpPr>
            <a:spLocks noGrp="1"/>
          </p:cNvSpPr>
          <p:nvPr>
            <p:ph type="ctrTitle"/>
          </p:nvPr>
        </p:nvSpPr>
        <p:spPr>
          <a:xfrm>
            <a:off x="1010882" y="846583"/>
            <a:ext cx="7137944" cy="1185418"/>
          </a:xfrm>
        </p:spPr>
        <p:txBody>
          <a:bodyPr/>
          <a:lstStyle/>
          <a:p>
            <a:pPr marL="182880" indent="0" algn="ctr">
              <a:buNone/>
            </a:pPr>
            <a:r>
              <a:rPr lang="en-US" sz="3200" dirty="0" smtClean="0">
                <a:effectLst>
                  <a:reflection blurRad="6350" endA="300" endPos="0" dir="5400000" sy="-100000" algn="bl" rotWithShape="0"/>
                </a:effectLst>
              </a:rPr>
              <a:t>Wind and </a:t>
            </a:r>
            <a:r>
              <a:rPr lang="en-US" sz="3200" dirty="0">
                <a:effectLst>
                  <a:reflection blurRad="6350" endA="300" endPos="0" dir="5400000" sy="-100000" algn="bl" rotWithShape="0"/>
                </a:effectLst>
              </a:rPr>
              <a:t>t</a:t>
            </a:r>
            <a:r>
              <a:rPr lang="en-US" sz="3200" dirty="0" smtClean="0">
                <a:effectLst>
                  <a:reflection blurRad="6350" endA="300" endPos="0" dir="5400000" sy="-100000" algn="bl" rotWithShape="0"/>
                </a:effectLst>
              </a:rPr>
              <a:t>he Ontario Electrical Grid – The Good, Bad and Ugly</a:t>
            </a:r>
            <a:endParaRPr lang="en-US" sz="3200" dirty="0">
              <a:effectLst>
                <a:reflection blurRad="6350" endA="300" endPos="0" dir="5400000" sy="-100000" algn="bl" rotWithShape="0"/>
              </a:effectLst>
            </a:endParaRPr>
          </a:p>
        </p:txBody>
      </p:sp>
      <p:pic>
        <p:nvPicPr>
          <p:cNvPr id="6" name="Picture 5" descr="Midac logo final - blue.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79034" y="5602972"/>
            <a:ext cx="1869792" cy="787781"/>
          </a:xfrm>
          <a:prstGeom prst="rect">
            <a:avLst/>
          </a:prstGeom>
          <a:ln>
            <a:solidFill>
              <a:schemeClr val="tx1"/>
            </a:solidFill>
          </a:ln>
        </p:spPr>
      </p:pic>
      <p:pic>
        <p:nvPicPr>
          <p:cNvPr id="7" name="Picture 6" descr="OSPE_LOGO_300dpi_COLOUR_w_White_Border.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0882" y="5602971"/>
            <a:ext cx="1730716" cy="787781"/>
          </a:xfrm>
          <a:prstGeom prst="rect">
            <a:avLst/>
          </a:prstGeom>
          <a:ln>
            <a:solidFill>
              <a:schemeClr val="tx1"/>
            </a:solidFill>
          </a:ln>
        </p:spPr>
      </p:pic>
      <p:sp>
        <p:nvSpPr>
          <p:cNvPr id="2" name="Slide Number Placeholder 1"/>
          <p:cNvSpPr>
            <a:spLocks noGrp="1"/>
          </p:cNvSpPr>
          <p:nvPr>
            <p:ph type="sldNum" sz="quarter" idx="12"/>
          </p:nvPr>
        </p:nvSpPr>
        <p:spPr/>
        <p:txBody>
          <a:bodyPr/>
          <a:lstStyle/>
          <a:p>
            <a:fld id="{D7E63A33-8271-4DD0-9C48-789913D7C115}" type="slidenum">
              <a:rPr lang="en-US" smtClean="0"/>
              <a:pPr/>
              <a:t>1</a:t>
            </a:fld>
            <a:endParaRPr lang="en-US"/>
          </a:p>
        </p:txBody>
      </p:sp>
    </p:spTree>
    <p:extLst>
      <p:ext uri="{BB962C8B-B14F-4D97-AF65-F5344CB8AC3E}">
        <p14:creationId xmlns:p14="http://schemas.microsoft.com/office/powerpoint/2010/main" xmlns="" val="3286483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SPE_LOGO_300dpi_COLOUR_w_White_Border.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0882" y="5602971"/>
            <a:ext cx="1730716" cy="787781"/>
          </a:xfrm>
          <a:prstGeom prst="rect">
            <a:avLst/>
          </a:prstGeom>
          <a:ln>
            <a:solidFill>
              <a:schemeClr val="tx1"/>
            </a:solidFill>
          </a:ln>
        </p:spPr>
      </p:pic>
      <p:pic>
        <p:nvPicPr>
          <p:cNvPr id="5" name="Picture 4" descr="Midac logo final - blue.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79034" y="5602972"/>
            <a:ext cx="1869792" cy="787781"/>
          </a:xfrm>
          <a:prstGeom prst="rect">
            <a:avLst/>
          </a:prstGeom>
          <a:ln>
            <a:solidFill>
              <a:schemeClr val="tx1"/>
            </a:solidFill>
          </a:ln>
        </p:spPr>
      </p:pic>
      <p:sp>
        <p:nvSpPr>
          <p:cNvPr id="6" name="Title 3"/>
          <p:cNvSpPr>
            <a:spLocks noGrp="1"/>
          </p:cNvSpPr>
          <p:nvPr>
            <p:ph type="title"/>
          </p:nvPr>
        </p:nvSpPr>
        <p:spPr>
          <a:xfrm>
            <a:off x="957805" y="587904"/>
            <a:ext cx="7191021" cy="1205446"/>
          </a:xfrm>
        </p:spPr>
        <p:txBody>
          <a:bodyPr/>
          <a:lstStyle/>
          <a:p>
            <a:pPr marL="182880" indent="0" algn="ctr">
              <a:buNone/>
            </a:pPr>
            <a:r>
              <a:rPr lang="en-US" sz="2000" dirty="0">
                <a:effectLst>
                  <a:reflection blurRad="6350" endA="300" endPos="0" dir="5400000" sy="-100000" algn="bl" rotWithShape="0"/>
                </a:effectLst>
              </a:rPr>
              <a:t>Wind and the Electrical Grid – The Good, Bad and Ugly</a:t>
            </a:r>
            <a:br>
              <a:rPr lang="en-US" sz="2000" dirty="0">
                <a:effectLst>
                  <a:reflection blurRad="6350" endA="300" endPos="0" dir="5400000" sy="-100000" algn="bl" rotWithShape="0"/>
                </a:effectLst>
              </a:rPr>
            </a:br>
            <a:r>
              <a:rPr lang="en-US" sz="1800" dirty="0">
                <a:effectLst>
                  <a:reflection blurRad="6350" endA="300" endPos="0" dir="5400000" sy="-100000" algn="bl" rotWithShape="0"/>
                </a:effectLst>
              </a:rPr>
              <a:t/>
            </a:r>
            <a:br>
              <a:rPr lang="en-US" sz="1800" dirty="0">
                <a:effectLst>
                  <a:reflection blurRad="6350" endA="300" endPos="0" dir="5400000" sy="-100000" algn="bl" rotWithShape="0"/>
                </a:effectLst>
              </a:rPr>
            </a:br>
            <a:r>
              <a:rPr lang="en-US" sz="2400" u="sng" dirty="0" smtClean="0">
                <a:effectLst>
                  <a:reflection blurRad="6350" endA="300" endPos="0" dir="5400000" sy="-100000" algn="bl" rotWithShape="0"/>
                </a:effectLst>
              </a:rPr>
              <a:t>Wind Variability in the Spring</a:t>
            </a:r>
            <a:endParaRPr lang="en-US" sz="2400" u="sng" dirty="0">
              <a:effectLst>
                <a:reflection blurRad="6350" endA="300" endPos="0" dir="5400000" sy="-100000" algn="bl" rotWithShape="0"/>
              </a:effectLst>
            </a:endParaRPr>
          </a:p>
        </p:txBody>
      </p:sp>
      <p:sp>
        <p:nvSpPr>
          <p:cNvPr id="2" name="Slide Number Placeholder 1"/>
          <p:cNvSpPr>
            <a:spLocks noGrp="1"/>
          </p:cNvSpPr>
          <p:nvPr>
            <p:ph type="sldNum" sz="quarter" idx="12"/>
          </p:nvPr>
        </p:nvSpPr>
        <p:spPr/>
        <p:txBody>
          <a:bodyPr/>
          <a:lstStyle/>
          <a:p>
            <a:fld id="{8B37D5FE-740C-46F5-801A-FA5477D9711F}" type="slidenum">
              <a:rPr lang="en-US" smtClean="0"/>
              <a:pPr/>
              <a:t>10</a:t>
            </a:fld>
            <a:endParaRPr lang="en-US"/>
          </a:p>
        </p:txBody>
      </p:sp>
      <p:graphicFrame>
        <p:nvGraphicFramePr>
          <p:cNvPr id="7" name="Chart 6"/>
          <p:cNvGraphicFramePr>
            <a:graphicFrameLocks/>
          </p:cNvGraphicFramePr>
          <p:nvPr>
            <p:extLst>
              <p:ext uri="{D42A27DB-BD31-4B8C-83A1-F6EECF244321}">
                <p14:modId xmlns:p14="http://schemas.microsoft.com/office/powerpoint/2010/main" xmlns="" val="481666957"/>
              </p:ext>
            </p:extLst>
          </p:nvPr>
        </p:nvGraphicFramePr>
        <p:xfrm>
          <a:off x="1377950" y="1744994"/>
          <a:ext cx="6388100" cy="37442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4294199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SPE_LOGO_300dpi_COLOUR_w_White_Border.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0882" y="5602971"/>
            <a:ext cx="1730716" cy="787781"/>
          </a:xfrm>
          <a:prstGeom prst="rect">
            <a:avLst/>
          </a:prstGeom>
          <a:ln>
            <a:solidFill>
              <a:schemeClr val="tx1"/>
            </a:solidFill>
          </a:ln>
        </p:spPr>
      </p:pic>
      <p:pic>
        <p:nvPicPr>
          <p:cNvPr id="5" name="Picture 4" descr="Midac logo final - blue.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79034" y="5602972"/>
            <a:ext cx="1869792" cy="787781"/>
          </a:xfrm>
          <a:prstGeom prst="rect">
            <a:avLst/>
          </a:prstGeom>
          <a:ln>
            <a:solidFill>
              <a:schemeClr val="tx1"/>
            </a:solidFill>
          </a:ln>
        </p:spPr>
      </p:pic>
      <p:sp>
        <p:nvSpPr>
          <p:cNvPr id="6" name="Title 3"/>
          <p:cNvSpPr>
            <a:spLocks noGrp="1"/>
          </p:cNvSpPr>
          <p:nvPr>
            <p:ph type="title"/>
          </p:nvPr>
        </p:nvSpPr>
        <p:spPr>
          <a:xfrm>
            <a:off x="957805" y="587904"/>
            <a:ext cx="7191021" cy="1205446"/>
          </a:xfrm>
        </p:spPr>
        <p:txBody>
          <a:bodyPr/>
          <a:lstStyle/>
          <a:p>
            <a:pPr marL="182880" indent="0" algn="ctr">
              <a:buNone/>
            </a:pPr>
            <a:r>
              <a:rPr lang="en-US" sz="2000" dirty="0">
                <a:effectLst>
                  <a:reflection blurRad="6350" endA="300" endPos="0" dir="5400000" sy="-100000" algn="bl" rotWithShape="0"/>
                </a:effectLst>
              </a:rPr>
              <a:t>Wind and the Electrical Grid – The Good, Bad and Ugly</a:t>
            </a:r>
            <a:br>
              <a:rPr lang="en-US" sz="2000" dirty="0">
                <a:effectLst>
                  <a:reflection blurRad="6350" endA="300" endPos="0" dir="5400000" sy="-100000" algn="bl" rotWithShape="0"/>
                </a:effectLst>
              </a:rPr>
            </a:br>
            <a:r>
              <a:rPr lang="en-US" sz="1800" dirty="0">
                <a:effectLst>
                  <a:reflection blurRad="6350" endA="300" endPos="0" dir="5400000" sy="-100000" algn="bl" rotWithShape="0"/>
                </a:effectLst>
              </a:rPr>
              <a:t/>
            </a:r>
            <a:br>
              <a:rPr lang="en-US" sz="1800" dirty="0">
                <a:effectLst>
                  <a:reflection blurRad="6350" endA="300" endPos="0" dir="5400000" sy="-100000" algn="bl" rotWithShape="0"/>
                </a:effectLst>
              </a:rPr>
            </a:br>
            <a:r>
              <a:rPr lang="en-US" sz="2400" u="sng" dirty="0">
                <a:effectLst>
                  <a:reflection blurRad="6350" endA="300" endPos="0" dir="5400000" sy="-100000" algn="bl" rotWithShape="0"/>
                </a:effectLst>
              </a:rPr>
              <a:t>Wind Variability in the </a:t>
            </a:r>
            <a:r>
              <a:rPr lang="en-US" sz="2400" u="sng" dirty="0" smtClean="0">
                <a:effectLst>
                  <a:reflection blurRad="6350" endA="300" endPos="0" dir="5400000" sy="-100000" algn="bl" rotWithShape="0"/>
                </a:effectLst>
              </a:rPr>
              <a:t>Summer</a:t>
            </a:r>
            <a:endParaRPr lang="en-US" sz="2400" u="sng" dirty="0">
              <a:effectLst>
                <a:reflection blurRad="6350" endA="300" endPos="0" dir="5400000" sy="-100000" algn="bl" rotWithShape="0"/>
              </a:effectLst>
            </a:endParaRPr>
          </a:p>
        </p:txBody>
      </p:sp>
      <p:sp>
        <p:nvSpPr>
          <p:cNvPr id="2" name="Slide Number Placeholder 1"/>
          <p:cNvSpPr>
            <a:spLocks noGrp="1"/>
          </p:cNvSpPr>
          <p:nvPr>
            <p:ph type="sldNum" sz="quarter" idx="12"/>
          </p:nvPr>
        </p:nvSpPr>
        <p:spPr/>
        <p:txBody>
          <a:bodyPr/>
          <a:lstStyle/>
          <a:p>
            <a:fld id="{8B37D5FE-740C-46F5-801A-FA5477D9711F}" type="slidenum">
              <a:rPr lang="en-US" smtClean="0"/>
              <a:pPr/>
              <a:t>11</a:t>
            </a:fld>
            <a:endParaRPr lang="en-US"/>
          </a:p>
        </p:txBody>
      </p:sp>
      <p:graphicFrame>
        <p:nvGraphicFramePr>
          <p:cNvPr id="8" name="Chart 7"/>
          <p:cNvGraphicFramePr>
            <a:graphicFrameLocks/>
          </p:cNvGraphicFramePr>
          <p:nvPr>
            <p:extLst>
              <p:ext uri="{D42A27DB-BD31-4B8C-83A1-F6EECF244321}">
                <p14:modId xmlns:p14="http://schemas.microsoft.com/office/powerpoint/2010/main" xmlns="" val="450869656"/>
              </p:ext>
            </p:extLst>
          </p:nvPr>
        </p:nvGraphicFramePr>
        <p:xfrm>
          <a:off x="1377950" y="1793350"/>
          <a:ext cx="6388100" cy="36688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839477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10882" y="1793351"/>
            <a:ext cx="7191021" cy="3809622"/>
          </a:xfrm>
        </p:spPr>
        <p:txBody>
          <a:bodyPr>
            <a:normAutofit/>
          </a:bodyPr>
          <a:lstStyle/>
          <a:p>
            <a:pPr>
              <a:buFont typeface="Wingdings" charset="2"/>
              <a:buChar char="²"/>
            </a:pPr>
            <a:r>
              <a:rPr lang="en-US" sz="2000" dirty="0" smtClean="0">
                <a:solidFill>
                  <a:srgbClr val="000000"/>
                </a:solidFill>
              </a:rPr>
              <a:t> Health concerns for residents close to wind </a:t>
            </a:r>
            <a:r>
              <a:rPr lang="en-US" sz="2000" dirty="0" smtClean="0"/>
              <a:t>farms (noise related).  Growing anti-wind lobby by residents and municipal politicians.</a:t>
            </a:r>
          </a:p>
          <a:p>
            <a:pPr>
              <a:buFont typeface="Wingdings" charset="2"/>
              <a:buChar char="²"/>
            </a:pPr>
            <a:r>
              <a:rPr lang="en-US" sz="2000" dirty="0"/>
              <a:t> </a:t>
            </a:r>
            <a:r>
              <a:rPr lang="en-US" sz="2000" dirty="0" smtClean="0"/>
              <a:t>Ontario is not geographically large enough to eliminate hourly fluctuations in wind generation among wind farms.</a:t>
            </a:r>
          </a:p>
          <a:p>
            <a:pPr>
              <a:buFont typeface="Wingdings" charset="2"/>
              <a:buChar char="²"/>
            </a:pPr>
            <a:r>
              <a:rPr lang="en-US" sz="2000" dirty="0" smtClean="0"/>
              <a:t> Wind production is out of step with actual electrical demand.  </a:t>
            </a:r>
          </a:p>
          <a:p>
            <a:pPr lvl="2">
              <a:buFont typeface="Wingdings" charset="2"/>
              <a:buChar char="²"/>
            </a:pPr>
            <a:r>
              <a:rPr lang="en-US" sz="1600" dirty="0" smtClean="0"/>
              <a:t>The highest production is in the spring, fall and winter especially at night when demand is lowest.  </a:t>
            </a:r>
          </a:p>
          <a:p>
            <a:pPr lvl="2">
              <a:buFont typeface="Wingdings" charset="2"/>
              <a:buChar char="²"/>
            </a:pPr>
            <a:r>
              <a:rPr lang="en-US" sz="1600" dirty="0" smtClean="0"/>
              <a:t>The lowest production is during the summer and during peak hours when demand is highest.</a:t>
            </a:r>
          </a:p>
        </p:txBody>
      </p:sp>
      <p:pic>
        <p:nvPicPr>
          <p:cNvPr id="4" name="Picture 3" descr="OSPE_LOGO_300dpi_COLOUR_w_White_Border.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0882" y="5602971"/>
            <a:ext cx="1730716" cy="787781"/>
          </a:xfrm>
          <a:prstGeom prst="rect">
            <a:avLst/>
          </a:prstGeom>
          <a:ln>
            <a:solidFill>
              <a:schemeClr val="tx1"/>
            </a:solidFill>
          </a:ln>
        </p:spPr>
      </p:pic>
      <p:pic>
        <p:nvPicPr>
          <p:cNvPr id="5" name="Picture 4" descr="Midac logo final - blue.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79034" y="5602972"/>
            <a:ext cx="1869792" cy="787781"/>
          </a:xfrm>
          <a:prstGeom prst="rect">
            <a:avLst/>
          </a:prstGeom>
          <a:ln>
            <a:solidFill>
              <a:schemeClr val="tx1"/>
            </a:solidFill>
          </a:ln>
        </p:spPr>
      </p:pic>
      <p:sp>
        <p:nvSpPr>
          <p:cNvPr id="6" name="Title 3"/>
          <p:cNvSpPr>
            <a:spLocks noGrp="1"/>
          </p:cNvSpPr>
          <p:nvPr>
            <p:ph type="title"/>
          </p:nvPr>
        </p:nvSpPr>
        <p:spPr>
          <a:xfrm>
            <a:off x="957805" y="587904"/>
            <a:ext cx="7191021" cy="1205446"/>
          </a:xfrm>
        </p:spPr>
        <p:txBody>
          <a:bodyPr/>
          <a:lstStyle/>
          <a:p>
            <a:pPr marL="182880" indent="0" algn="ctr">
              <a:buNone/>
            </a:pPr>
            <a:r>
              <a:rPr lang="en-US" sz="2000" dirty="0">
                <a:effectLst>
                  <a:reflection blurRad="6350" endA="300" endPos="0" dir="5400000" sy="-100000" algn="bl" rotWithShape="0"/>
                </a:effectLst>
              </a:rPr>
              <a:t>Wind and the Electrical Grid – The Good, Bad and Ugly</a:t>
            </a:r>
            <a:br>
              <a:rPr lang="en-US" sz="2000" dirty="0">
                <a:effectLst>
                  <a:reflection blurRad="6350" endA="300" endPos="0" dir="5400000" sy="-100000" algn="bl" rotWithShape="0"/>
                </a:effectLst>
              </a:rPr>
            </a:br>
            <a:r>
              <a:rPr lang="en-US" sz="1800" dirty="0">
                <a:effectLst>
                  <a:reflection blurRad="6350" endA="300" endPos="0" dir="5400000" sy="-100000" algn="bl" rotWithShape="0"/>
                </a:effectLst>
              </a:rPr>
              <a:t/>
            </a:r>
            <a:br>
              <a:rPr lang="en-US" sz="1800" dirty="0">
                <a:effectLst>
                  <a:reflection blurRad="6350" endA="300" endPos="0" dir="5400000" sy="-100000" algn="bl" rotWithShape="0"/>
                </a:effectLst>
              </a:rPr>
            </a:br>
            <a:r>
              <a:rPr lang="en-US" sz="2400" u="sng" dirty="0" smtClean="0">
                <a:effectLst>
                  <a:reflection blurRad="6350" endA="300" endPos="0" dir="5400000" sy="-100000" algn="bl" rotWithShape="0"/>
                </a:effectLst>
              </a:rPr>
              <a:t>The Challenges with Wind Generation</a:t>
            </a:r>
            <a:endParaRPr lang="en-US" sz="2400" u="sng" dirty="0">
              <a:effectLst>
                <a:reflection blurRad="6350" endA="300" endPos="0" dir="5400000" sy="-100000" algn="bl" rotWithShape="0"/>
              </a:effectLst>
            </a:endParaRPr>
          </a:p>
        </p:txBody>
      </p:sp>
      <p:sp>
        <p:nvSpPr>
          <p:cNvPr id="2" name="Slide Number Placeholder 1"/>
          <p:cNvSpPr>
            <a:spLocks noGrp="1"/>
          </p:cNvSpPr>
          <p:nvPr>
            <p:ph type="sldNum" sz="quarter" idx="12"/>
          </p:nvPr>
        </p:nvSpPr>
        <p:spPr/>
        <p:txBody>
          <a:bodyPr/>
          <a:lstStyle/>
          <a:p>
            <a:fld id="{8B37D5FE-740C-46F5-801A-FA5477D9711F}" type="slidenum">
              <a:rPr lang="en-US" smtClean="0"/>
              <a:pPr/>
              <a:t>12</a:t>
            </a:fld>
            <a:endParaRPr lang="en-US" dirty="0"/>
          </a:p>
        </p:txBody>
      </p:sp>
    </p:spTree>
    <p:extLst>
      <p:ext uri="{BB962C8B-B14F-4D97-AF65-F5344CB8AC3E}">
        <p14:creationId xmlns:p14="http://schemas.microsoft.com/office/powerpoint/2010/main" xmlns="" val="996093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SPE_LOGO_300dpi_COLOUR_w_White_Border.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0882" y="5602971"/>
            <a:ext cx="1730716" cy="787781"/>
          </a:xfrm>
          <a:prstGeom prst="rect">
            <a:avLst/>
          </a:prstGeom>
          <a:ln>
            <a:solidFill>
              <a:schemeClr val="tx1"/>
            </a:solidFill>
          </a:ln>
        </p:spPr>
      </p:pic>
      <p:pic>
        <p:nvPicPr>
          <p:cNvPr id="5" name="Picture 4" descr="Midac logo final - blue.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79034" y="5602972"/>
            <a:ext cx="1869792" cy="787781"/>
          </a:xfrm>
          <a:prstGeom prst="rect">
            <a:avLst/>
          </a:prstGeom>
          <a:ln>
            <a:solidFill>
              <a:schemeClr val="tx1"/>
            </a:solidFill>
          </a:ln>
        </p:spPr>
      </p:pic>
      <p:sp>
        <p:nvSpPr>
          <p:cNvPr id="6" name="Title 3"/>
          <p:cNvSpPr>
            <a:spLocks noGrp="1"/>
          </p:cNvSpPr>
          <p:nvPr>
            <p:ph type="title"/>
          </p:nvPr>
        </p:nvSpPr>
        <p:spPr>
          <a:xfrm>
            <a:off x="957805" y="587904"/>
            <a:ext cx="7191021" cy="1205446"/>
          </a:xfrm>
        </p:spPr>
        <p:txBody>
          <a:bodyPr/>
          <a:lstStyle/>
          <a:p>
            <a:pPr marL="182880" indent="0" algn="ctr">
              <a:buNone/>
            </a:pPr>
            <a:r>
              <a:rPr lang="en-US" sz="2000" dirty="0">
                <a:effectLst>
                  <a:reflection blurRad="6350" endA="300" endPos="0" dir="5400000" sy="-100000" algn="bl" rotWithShape="0"/>
                </a:effectLst>
              </a:rPr>
              <a:t>Wind and the Electrical Grid – The Good, Bad and Ugly</a:t>
            </a:r>
            <a:br>
              <a:rPr lang="en-US" sz="2000" dirty="0">
                <a:effectLst>
                  <a:reflection blurRad="6350" endA="300" endPos="0" dir="5400000" sy="-100000" algn="bl" rotWithShape="0"/>
                </a:effectLst>
              </a:rPr>
            </a:br>
            <a:r>
              <a:rPr lang="en-US" sz="1800" dirty="0">
                <a:effectLst>
                  <a:reflection blurRad="6350" endA="300" endPos="0" dir="5400000" sy="-100000" algn="bl" rotWithShape="0"/>
                </a:effectLst>
              </a:rPr>
              <a:t/>
            </a:r>
            <a:br>
              <a:rPr lang="en-US" sz="1800" dirty="0">
                <a:effectLst>
                  <a:reflection blurRad="6350" endA="300" endPos="0" dir="5400000" sy="-100000" algn="bl" rotWithShape="0"/>
                </a:effectLst>
              </a:rPr>
            </a:br>
            <a:r>
              <a:rPr lang="en-US" sz="2400" u="sng" dirty="0" smtClean="0">
                <a:effectLst>
                  <a:reflection blurRad="6350" endA="300" endPos="0" dir="5400000" sy="-100000" algn="bl" rotWithShape="0"/>
                </a:effectLst>
              </a:rPr>
              <a:t>Annual Cumulative Wind Generation in Ontario</a:t>
            </a:r>
            <a:endParaRPr lang="en-US" sz="2400" u="sng" dirty="0">
              <a:effectLst>
                <a:reflection blurRad="6350" endA="300" endPos="0" dir="5400000" sy="-100000" algn="bl" rotWithShape="0"/>
              </a:effectLst>
            </a:endParaRPr>
          </a:p>
        </p:txBody>
      </p:sp>
      <p:sp>
        <p:nvSpPr>
          <p:cNvPr id="2" name="Slide Number Placeholder 1"/>
          <p:cNvSpPr>
            <a:spLocks noGrp="1"/>
          </p:cNvSpPr>
          <p:nvPr>
            <p:ph type="sldNum" sz="quarter" idx="12"/>
          </p:nvPr>
        </p:nvSpPr>
        <p:spPr/>
        <p:txBody>
          <a:bodyPr/>
          <a:lstStyle/>
          <a:p>
            <a:fld id="{8B37D5FE-740C-46F5-801A-FA5477D9711F}" type="slidenum">
              <a:rPr lang="en-US" smtClean="0"/>
              <a:pPr/>
              <a:t>13</a:t>
            </a:fld>
            <a:endParaRPr lang="en-US"/>
          </a:p>
        </p:txBody>
      </p:sp>
      <p:pic>
        <p:nvPicPr>
          <p:cNvPr id="7" name="Picture 6"/>
          <p:cNvPicPr>
            <a:picLocks noChangeAspect="1"/>
          </p:cNvPicPr>
          <p:nvPr/>
        </p:nvPicPr>
        <p:blipFill>
          <a:blip r:embed="rId4" cstate="print"/>
          <a:stretch>
            <a:fillRect/>
          </a:stretch>
        </p:blipFill>
        <p:spPr>
          <a:xfrm>
            <a:off x="2925001" y="1793350"/>
            <a:ext cx="3608748" cy="3568872"/>
          </a:xfrm>
          <a:prstGeom prst="rect">
            <a:avLst/>
          </a:prstGeom>
        </p:spPr>
      </p:pic>
    </p:spTree>
    <p:extLst>
      <p:ext uri="{BB962C8B-B14F-4D97-AF65-F5344CB8AC3E}">
        <p14:creationId xmlns:p14="http://schemas.microsoft.com/office/powerpoint/2010/main" xmlns="" val="841989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10882" y="1916241"/>
            <a:ext cx="7191021" cy="3686730"/>
          </a:xfrm>
        </p:spPr>
        <p:txBody>
          <a:bodyPr>
            <a:normAutofit/>
          </a:bodyPr>
          <a:lstStyle/>
          <a:p>
            <a:pPr>
              <a:buFont typeface="Wingdings" charset="2"/>
              <a:buChar char="²"/>
            </a:pPr>
            <a:r>
              <a:rPr lang="en-US" sz="2000" dirty="0" smtClean="0"/>
              <a:t> Wind </a:t>
            </a:r>
            <a:r>
              <a:rPr lang="en-US" sz="2000" dirty="0"/>
              <a:t>competes with base load plants for electrical </a:t>
            </a:r>
            <a:r>
              <a:rPr lang="en-US" sz="2000" dirty="0" smtClean="0"/>
              <a:t>demand.</a:t>
            </a:r>
          </a:p>
          <a:p>
            <a:pPr>
              <a:buFont typeface="Wingdings" charset="2"/>
              <a:buChar char="²"/>
            </a:pPr>
            <a:r>
              <a:rPr lang="en-US" sz="2000" dirty="0"/>
              <a:t> </a:t>
            </a:r>
            <a:r>
              <a:rPr lang="en-US" sz="2000" dirty="0" smtClean="0"/>
              <a:t>If we continue to give wind priority access to the grid, when there is insufficient demand and strong wind:</a:t>
            </a:r>
          </a:p>
          <a:p>
            <a:pPr lvl="2">
              <a:buFont typeface="Wingdings" charset="2"/>
              <a:buChar char="²"/>
            </a:pPr>
            <a:r>
              <a:rPr lang="en-US" dirty="0"/>
              <a:t> </a:t>
            </a:r>
            <a:r>
              <a:rPr lang="en-US" dirty="0" smtClean="0"/>
              <a:t>we spill water at </a:t>
            </a:r>
            <a:r>
              <a:rPr lang="en-US" dirty="0"/>
              <a:t>hydraulic </a:t>
            </a:r>
            <a:r>
              <a:rPr lang="en-US" dirty="0" smtClean="0"/>
              <a:t>plants</a:t>
            </a:r>
          </a:p>
          <a:p>
            <a:pPr lvl="2">
              <a:buFont typeface="Wingdings" charset="2"/>
              <a:buChar char="²"/>
            </a:pPr>
            <a:r>
              <a:rPr lang="en-US" dirty="0"/>
              <a:t> </a:t>
            </a:r>
            <a:r>
              <a:rPr lang="en-US" dirty="0" smtClean="0"/>
              <a:t>we sell power at </a:t>
            </a:r>
            <a:r>
              <a:rPr lang="en-US" dirty="0"/>
              <a:t>negative electricity prices </a:t>
            </a:r>
            <a:r>
              <a:rPr lang="en-US" dirty="0" smtClean="0"/>
              <a:t>to </a:t>
            </a:r>
            <a:r>
              <a:rPr lang="en-US" dirty="0" err="1" smtClean="0"/>
              <a:t>neighbouring</a:t>
            </a:r>
            <a:r>
              <a:rPr lang="en-US" dirty="0" smtClean="0"/>
              <a:t> grids.</a:t>
            </a:r>
          </a:p>
          <a:p>
            <a:pPr lvl="2">
              <a:buFont typeface="Wingdings" charset="2"/>
              <a:buChar char="²"/>
            </a:pPr>
            <a:r>
              <a:rPr lang="en-US" dirty="0"/>
              <a:t> </a:t>
            </a:r>
            <a:r>
              <a:rPr lang="en-US" dirty="0" smtClean="0"/>
              <a:t>we need to shutdown nuclear units down that cannot maneuver sufficiently</a:t>
            </a:r>
          </a:p>
        </p:txBody>
      </p:sp>
      <p:pic>
        <p:nvPicPr>
          <p:cNvPr id="4" name="Picture 3" descr="OSPE_LOGO_300dpi_COLOUR_w_White_Border.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0882" y="5602971"/>
            <a:ext cx="1730716" cy="787781"/>
          </a:xfrm>
          <a:prstGeom prst="rect">
            <a:avLst/>
          </a:prstGeom>
          <a:ln>
            <a:solidFill>
              <a:schemeClr val="tx1"/>
            </a:solidFill>
          </a:ln>
        </p:spPr>
      </p:pic>
      <p:pic>
        <p:nvPicPr>
          <p:cNvPr id="5" name="Picture 4" descr="Midac logo final - blue.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79034" y="5602972"/>
            <a:ext cx="1869792" cy="787781"/>
          </a:xfrm>
          <a:prstGeom prst="rect">
            <a:avLst/>
          </a:prstGeom>
          <a:ln>
            <a:solidFill>
              <a:schemeClr val="tx1"/>
            </a:solidFill>
          </a:ln>
        </p:spPr>
      </p:pic>
      <p:sp>
        <p:nvSpPr>
          <p:cNvPr id="6" name="Title 3"/>
          <p:cNvSpPr>
            <a:spLocks noGrp="1"/>
          </p:cNvSpPr>
          <p:nvPr>
            <p:ph type="title"/>
          </p:nvPr>
        </p:nvSpPr>
        <p:spPr>
          <a:xfrm>
            <a:off x="957805" y="587904"/>
            <a:ext cx="7191021" cy="1205446"/>
          </a:xfrm>
        </p:spPr>
        <p:txBody>
          <a:bodyPr/>
          <a:lstStyle/>
          <a:p>
            <a:pPr marL="182880" indent="0" algn="ctr">
              <a:buNone/>
            </a:pPr>
            <a:r>
              <a:rPr lang="en-US" sz="2000" dirty="0">
                <a:effectLst>
                  <a:reflection blurRad="6350" endA="300" endPos="0" dir="5400000" sy="-100000" algn="bl" rotWithShape="0"/>
                </a:effectLst>
              </a:rPr>
              <a:t>Wind and the Electrical Grid – The Good, Bad and Ugly</a:t>
            </a:r>
            <a:br>
              <a:rPr lang="en-US" sz="2000" dirty="0">
                <a:effectLst>
                  <a:reflection blurRad="6350" endA="300" endPos="0" dir="5400000" sy="-100000" algn="bl" rotWithShape="0"/>
                </a:effectLst>
              </a:rPr>
            </a:br>
            <a:r>
              <a:rPr lang="en-US" sz="1800" dirty="0">
                <a:effectLst>
                  <a:reflection blurRad="6350" endA="300" endPos="0" dir="5400000" sy="-100000" algn="bl" rotWithShape="0"/>
                </a:effectLst>
              </a:rPr>
              <a:t/>
            </a:r>
            <a:br>
              <a:rPr lang="en-US" sz="1800" dirty="0">
                <a:effectLst>
                  <a:reflection blurRad="6350" endA="300" endPos="0" dir="5400000" sy="-100000" algn="bl" rotWithShape="0"/>
                </a:effectLst>
              </a:rPr>
            </a:br>
            <a:r>
              <a:rPr lang="en-US" sz="2400" u="sng" dirty="0" smtClean="0">
                <a:effectLst>
                  <a:reflection blurRad="6350" endA="300" endPos="0" dir="5400000" sy="-100000" algn="bl" rotWithShape="0"/>
                </a:effectLst>
              </a:rPr>
              <a:t>Wind Generation is Not Grid Friendly</a:t>
            </a:r>
            <a:endParaRPr lang="en-US" sz="2400" u="sng" dirty="0">
              <a:effectLst>
                <a:reflection blurRad="6350" endA="300" endPos="0" dir="5400000" sy="-100000" algn="bl" rotWithShape="0"/>
              </a:effectLst>
            </a:endParaRPr>
          </a:p>
        </p:txBody>
      </p:sp>
      <p:sp>
        <p:nvSpPr>
          <p:cNvPr id="2" name="Slide Number Placeholder 1"/>
          <p:cNvSpPr>
            <a:spLocks noGrp="1"/>
          </p:cNvSpPr>
          <p:nvPr>
            <p:ph type="sldNum" sz="quarter" idx="12"/>
          </p:nvPr>
        </p:nvSpPr>
        <p:spPr/>
        <p:txBody>
          <a:bodyPr/>
          <a:lstStyle/>
          <a:p>
            <a:fld id="{8B37D5FE-740C-46F5-801A-FA5477D9711F}" type="slidenum">
              <a:rPr lang="en-US" smtClean="0"/>
              <a:pPr/>
              <a:t>14</a:t>
            </a:fld>
            <a:endParaRPr lang="en-US"/>
          </a:p>
        </p:txBody>
      </p:sp>
    </p:spTree>
    <p:extLst>
      <p:ext uri="{BB962C8B-B14F-4D97-AF65-F5344CB8AC3E}">
        <p14:creationId xmlns:p14="http://schemas.microsoft.com/office/powerpoint/2010/main" xmlns="" val="3531970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SPE_LOGO_300dpi_COLOUR_w_White_Border.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0882" y="5602971"/>
            <a:ext cx="1730716" cy="787781"/>
          </a:xfrm>
          <a:prstGeom prst="rect">
            <a:avLst/>
          </a:prstGeom>
          <a:ln>
            <a:solidFill>
              <a:schemeClr val="tx1"/>
            </a:solidFill>
          </a:ln>
        </p:spPr>
      </p:pic>
      <p:pic>
        <p:nvPicPr>
          <p:cNvPr id="5" name="Picture 4" descr="Midac logo final - blue.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79034" y="5602972"/>
            <a:ext cx="1869792" cy="787781"/>
          </a:xfrm>
          <a:prstGeom prst="rect">
            <a:avLst/>
          </a:prstGeom>
          <a:ln>
            <a:solidFill>
              <a:schemeClr val="tx1"/>
            </a:solidFill>
          </a:ln>
        </p:spPr>
      </p:pic>
      <p:sp>
        <p:nvSpPr>
          <p:cNvPr id="6" name="Title 3"/>
          <p:cNvSpPr>
            <a:spLocks noGrp="1"/>
          </p:cNvSpPr>
          <p:nvPr>
            <p:ph type="title"/>
          </p:nvPr>
        </p:nvSpPr>
        <p:spPr>
          <a:xfrm>
            <a:off x="957805" y="587904"/>
            <a:ext cx="7191021" cy="1555324"/>
          </a:xfrm>
        </p:spPr>
        <p:txBody>
          <a:bodyPr/>
          <a:lstStyle/>
          <a:p>
            <a:pPr marL="182880" indent="0" algn="ctr">
              <a:buNone/>
            </a:pPr>
            <a:r>
              <a:rPr lang="en-US" sz="2000" dirty="0">
                <a:effectLst>
                  <a:reflection blurRad="6350" endA="300" endPos="0" dir="5400000" sy="-100000" algn="bl" rotWithShape="0"/>
                </a:effectLst>
              </a:rPr>
              <a:t>Wind and the Electrical Grid – The Good, Bad and Ugly</a:t>
            </a:r>
            <a:r>
              <a:rPr lang="en-US" sz="2000" dirty="0" smtClean="0">
                <a:effectLst>
                  <a:reflection blurRad="6350" endA="300" endPos="0" dir="5400000" sy="-100000" algn="bl" rotWithShape="0"/>
                </a:effectLst>
              </a:rPr>
              <a:t/>
            </a:r>
            <a:br>
              <a:rPr lang="en-US" sz="2000" dirty="0" smtClean="0">
                <a:effectLst>
                  <a:reflection blurRad="6350" endA="300" endPos="0" dir="5400000" sy="-100000" algn="bl" rotWithShape="0"/>
                </a:effectLst>
              </a:rPr>
            </a:br>
            <a:r>
              <a:rPr lang="en-US" sz="2000" dirty="0">
                <a:effectLst>
                  <a:reflection blurRad="6350" endA="300" endPos="0" dir="5400000" sy="-100000" algn="bl" rotWithShape="0"/>
                </a:effectLst>
              </a:rPr>
              <a:t/>
            </a:r>
            <a:br>
              <a:rPr lang="en-US" sz="2000" dirty="0">
                <a:effectLst>
                  <a:reflection blurRad="6350" endA="300" endPos="0" dir="5400000" sy="-100000" algn="bl" rotWithShape="0"/>
                </a:effectLst>
              </a:rPr>
            </a:br>
            <a:r>
              <a:rPr lang="en-US" sz="2400" u="sng" dirty="0" smtClean="0">
                <a:effectLst>
                  <a:reflection blurRad="6350" endA="300" endPos="0" dir="5400000" sy="-100000" algn="bl" rotWithShape="0"/>
                </a:effectLst>
              </a:rPr>
              <a:t>Giving Wind Priority Forces Nuclear Off-Line</a:t>
            </a:r>
            <a:endParaRPr lang="en-US" sz="2400" u="sng" dirty="0">
              <a:effectLst>
                <a:reflection blurRad="6350" endA="300" endPos="0" dir="5400000" sy="-100000" algn="bl" rotWithShape="0"/>
              </a:effectLst>
            </a:endParaRPr>
          </a:p>
        </p:txBody>
      </p:sp>
      <p:sp>
        <p:nvSpPr>
          <p:cNvPr id="2" name="Slide Number Placeholder 1"/>
          <p:cNvSpPr>
            <a:spLocks noGrp="1"/>
          </p:cNvSpPr>
          <p:nvPr>
            <p:ph type="sldNum" sz="quarter" idx="12"/>
          </p:nvPr>
        </p:nvSpPr>
        <p:spPr/>
        <p:txBody>
          <a:bodyPr/>
          <a:lstStyle/>
          <a:p>
            <a:fld id="{8B37D5FE-740C-46F5-801A-FA5477D9711F}" type="slidenum">
              <a:rPr lang="en-US" smtClean="0"/>
              <a:pPr/>
              <a:t>15</a:t>
            </a:fld>
            <a:endParaRPr lang="en-US"/>
          </a:p>
        </p:txBody>
      </p:sp>
      <p:pic>
        <p:nvPicPr>
          <p:cNvPr id="8" name="Picture 7" descr="Figure - 2019 Residual Demand Lowest Day.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44539" y="1802401"/>
            <a:ext cx="3853981" cy="3633114"/>
          </a:xfrm>
          <a:prstGeom prst="rect">
            <a:avLst/>
          </a:prstGeom>
        </p:spPr>
      </p:pic>
      <p:pic>
        <p:nvPicPr>
          <p:cNvPr id="10" name="Picture 9" descr="Figure - Ontario Wind and Low Demand in 2019.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68817" y="1802402"/>
            <a:ext cx="3853981" cy="3633114"/>
          </a:xfrm>
          <a:prstGeom prst="rect">
            <a:avLst/>
          </a:prstGeom>
        </p:spPr>
      </p:pic>
    </p:spTree>
    <p:extLst>
      <p:ext uri="{BB962C8B-B14F-4D97-AF65-F5344CB8AC3E}">
        <p14:creationId xmlns:p14="http://schemas.microsoft.com/office/powerpoint/2010/main" xmlns="" val="2964409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10882" y="1793350"/>
            <a:ext cx="7137944" cy="4048650"/>
          </a:xfrm>
        </p:spPr>
        <p:txBody>
          <a:bodyPr>
            <a:normAutofit/>
          </a:bodyPr>
          <a:lstStyle/>
          <a:p>
            <a:pPr>
              <a:buFont typeface="Wingdings" charset="2"/>
              <a:buChar char="²"/>
            </a:pPr>
            <a:r>
              <a:rPr lang="en-US" sz="2000" dirty="0"/>
              <a:t> </a:t>
            </a:r>
            <a:r>
              <a:rPr lang="en-US" sz="2000" dirty="0" smtClean="0"/>
              <a:t>Ontario has relatively little storage, cannot export large quantities of surplus power on the spot market and relies on hydraulic and nuclear </a:t>
            </a:r>
            <a:r>
              <a:rPr lang="en-US" sz="2000" dirty="0" smtClean="0">
                <a:solidFill>
                  <a:schemeClr val="tx1"/>
                </a:solidFill>
              </a:rPr>
              <a:t>plants for base load generation.</a:t>
            </a:r>
          </a:p>
          <a:p>
            <a:pPr>
              <a:buFont typeface="Wingdings" charset="2"/>
              <a:buChar char="²"/>
            </a:pPr>
            <a:r>
              <a:rPr lang="en-US" sz="2000" dirty="0">
                <a:solidFill>
                  <a:schemeClr val="tx1"/>
                </a:solidFill>
              </a:rPr>
              <a:t> </a:t>
            </a:r>
            <a:r>
              <a:rPr lang="en-US" sz="2000" dirty="0" smtClean="0">
                <a:solidFill>
                  <a:schemeClr val="tx1"/>
                </a:solidFill>
              </a:rPr>
              <a:t>Base load demand in spring/fall is less than base load supply on Ontario.</a:t>
            </a:r>
          </a:p>
          <a:p>
            <a:pPr>
              <a:buFont typeface="Wingdings" charset="2"/>
              <a:buChar char="²"/>
            </a:pPr>
            <a:r>
              <a:rPr lang="en-US" sz="2000" dirty="0"/>
              <a:t> </a:t>
            </a:r>
            <a:r>
              <a:rPr lang="en-US" sz="2000" dirty="0" smtClean="0"/>
              <a:t>If </a:t>
            </a:r>
            <a:r>
              <a:rPr lang="en-US" sz="2000" dirty="0"/>
              <a:t>we dispatch </a:t>
            </a:r>
            <a:r>
              <a:rPr lang="en-US" sz="2000" dirty="0" smtClean="0"/>
              <a:t>wind or solar </a:t>
            </a:r>
            <a:r>
              <a:rPr lang="en-US" sz="2000" dirty="0"/>
              <a:t>generation </a:t>
            </a:r>
            <a:r>
              <a:rPr lang="en-US" sz="2000" dirty="0" smtClean="0"/>
              <a:t>their </a:t>
            </a:r>
            <a:r>
              <a:rPr lang="en-US" sz="2000" dirty="0" err="1" smtClean="0"/>
              <a:t>levelized</a:t>
            </a:r>
            <a:r>
              <a:rPr lang="en-US" sz="2000" dirty="0" smtClean="0"/>
              <a:t> cost per </a:t>
            </a:r>
            <a:r>
              <a:rPr lang="en-US" sz="2000" dirty="0"/>
              <a:t>kWh </a:t>
            </a:r>
            <a:r>
              <a:rPr lang="en-US" sz="2000" dirty="0" smtClean="0"/>
              <a:t>(LCOE) rises rapidly because they have low capacity factors </a:t>
            </a:r>
            <a:r>
              <a:rPr lang="en-US" sz="2000" dirty="0"/>
              <a:t>and we </a:t>
            </a:r>
            <a:r>
              <a:rPr lang="en-US" sz="2000" dirty="0" smtClean="0"/>
              <a:t>don’t utilize the available energy.</a:t>
            </a:r>
            <a:endParaRPr lang="en-US" sz="2000" dirty="0"/>
          </a:p>
        </p:txBody>
      </p:sp>
      <p:pic>
        <p:nvPicPr>
          <p:cNvPr id="4" name="Picture 3" descr="OSPE_LOGO_300dpi_COLOUR_w_White_Border.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0882" y="5602971"/>
            <a:ext cx="1730716" cy="787781"/>
          </a:xfrm>
          <a:prstGeom prst="rect">
            <a:avLst/>
          </a:prstGeom>
          <a:ln>
            <a:solidFill>
              <a:schemeClr val="tx1"/>
            </a:solidFill>
          </a:ln>
        </p:spPr>
      </p:pic>
      <p:pic>
        <p:nvPicPr>
          <p:cNvPr id="5" name="Picture 4" descr="Midac logo final - blue.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79034" y="5602972"/>
            <a:ext cx="1869792" cy="787781"/>
          </a:xfrm>
          <a:prstGeom prst="rect">
            <a:avLst/>
          </a:prstGeom>
          <a:ln>
            <a:solidFill>
              <a:schemeClr val="tx1"/>
            </a:solidFill>
          </a:ln>
        </p:spPr>
      </p:pic>
      <p:sp>
        <p:nvSpPr>
          <p:cNvPr id="6" name="Title 3"/>
          <p:cNvSpPr>
            <a:spLocks noGrp="1"/>
          </p:cNvSpPr>
          <p:nvPr>
            <p:ph type="title"/>
          </p:nvPr>
        </p:nvSpPr>
        <p:spPr>
          <a:xfrm>
            <a:off x="957805" y="587904"/>
            <a:ext cx="7191021" cy="1205446"/>
          </a:xfrm>
        </p:spPr>
        <p:txBody>
          <a:bodyPr/>
          <a:lstStyle/>
          <a:p>
            <a:pPr marL="182880" indent="0" algn="ctr">
              <a:buNone/>
            </a:pPr>
            <a:r>
              <a:rPr lang="en-US" sz="2000" dirty="0">
                <a:effectLst>
                  <a:reflection blurRad="6350" endA="300" endPos="0" dir="5400000" sy="-100000" algn="bl" rotWithShape="0"/>
                </a:effectLst>
              </a:rPr>
              <a:t>Wind and the Electrical Grid – The Good, Bad and Ugly</a:t>
            </a:r>
            <a:br>
              <a:rPr lang="en-US" sz="2000" dirty="0">
                <a:effectLst>
                  <a:reflection blurRad="6350" endA="300" endPos="0" dir="5400000" sy="-100000" algn="bl" rotWithShape="0"/>
                </a:effectLst>
              </a:rPr>
            </a:br>
            <a:r>
              <a:rPr lang="en-US" sz="1800" dirty="0">
                <a:effectLst>
                  <a:reflection blurRad="6350" endA="300" endPos="0" dir="5400000" sy="-100000" algn="bl" rotWithShape="0"/>
                </a:effectLst>
              </a:rPr>
              <a:t/>
            </a:r>
            <a:br>
              <a:rPr lang="en-US" sz="1800" dirty="0">
                <a:effectLst>
                  <a:reflection blurRad="6350" endA="300" endPos="0" dir="5400000" sy="-100000" algn="bl" rotWithShape="0"/>
                </a:effectLst>
              </a:rPr>
            </a:br>
            <a:r>
              <a:rPr lang="en-US" sz="2400" u="sng" dirty="0" smtClean="0">
                <a:effectLst>
                  <a:reflection blurRad="6350" endA="300" endPos="0" dir="5400000" sy="-100000" algn="bl" rotWithShape="0"/>
                </a:effectLst>
              </a:rPr>
              <a:t>Ontario’s Grid Constraints </a:t>
            </a:r>
            <a:r>
              <a:rPr lang="en-US" sz="2400" u="sng" dirty="0">
                <a:effectLst>
                  <a:reflection blurRad="6350" endA="300" endPos="0" dir="5400000" sy="-100000" algn="bl" rotWithShape="0"/>
                </a:effectLst>
              </a:rPr>
              <a:t>A</a:t>
            </a:r>
            <a:r>
              <a:rPr lang="en-US" sz="2400" u="sng" dirty="0" smtClean="0">
                <a:effectLst>
                  <a:reflection blurRad="6350" endA="300" endPos="0" dir="5400000" sy="-100000" algn="bl" rotWithShape="0"/>
                </a:effectLst>
              </a:rPr>
              <a:t>ffect Wind LCOE</a:t>
            </a:r>
            <a:endParaRPr lang="en-US" sz="2400" u="sng" dirty="0">
              <a:effectLst>
                <a:reflection blurRad="6350" endA="300" endPos="0" dir="5400000" sy="-100000" algn="bl" rotWithShape="0"/>
              </a:effectLst>
            </a:endParaRPr>
          </a:p>
        </p:txBody>
      </p:sp>
      <p:sp>
        <p:nvSpPr>
          <p:cNvPr id="2" name="Slide Number Placeholder 1"/>
          <p:cNvSpPr>
            <a:spLocks noGrp="1"/>
          </p:cNvSpPr>
          <p:nvPr>
            <p:ph type="sldNum" sz="quarter" idx="12"/>
          </p:nvPr>
        </p:nvSpPr>
        <p:spPr/>
        <p:txBody>
          <a:bodyPr/>
          <a:lstStyle/>
          <a:p>
            <a:fld id="{8B37D5FE-740C-46F5-801A-FA5477D9711F}" type="slidenum">
              <a:rPr lang="en-US" smtClean="0"/>
              <a:pPr/>
              <a:t>16</a:t>
            </a:fld>
            <a:endParaRPr lang="en-US"/>
          </a:p>
        </p:txBody>
      </p:sp>
    </p:spTree>
    <p:extLst>
      <p:ext uri="{BB962C8B-B14F-4D97-AF65-F5344CB8AC3E}">
        <p14:creationId xmlns:p14="http://schemas.microsoft.com/office/powerpoint/2010/main" xmlns="" val="941373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SPE_LOGO_300dpi_COLOUR_w_White_Border.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0882" y="5602971"/>
            <a:ext cx="1730716" cy="787781"/>
          </a:xfrm>
          <a:prstGeom prst="rect">
            <a:avLst/>
          </a:prstGeom>
          <a:ln>
            <a:solidFill>
              <a:schemeClr val="tx1"/>
            </a:solidFill>
          </a:ln>
        </p:spPr>
      </p:pic>
      <p:pic>
        <p:nvPicPr>
          <p:cNvPr id="5" name="Picture 4" descr="Midac logo final - blue.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79034" y="5602972"/>
            <a:ext cx="1869792" cy="787781"/>
          </a:xfrm>
          <a:prstGeom prst="rect">
            <a:avLst/>
          </a:prstGeom>
          <a:ln>
            <a:solidFill>
              <a:schemeClr val="tx1"/>
            </a:solidFill>
          </a:ln>
        </p:spPr>
      </p:pic>
      <p:sp>
        <p:nvSpPr>
          <p:cNvPr id="6" name="Title 3"/>
          <p:cNvSpPr>
            <a:spLocks noGrp="1"/>
          </p:cNvSpPr>
          <p:nvPr>
            <p:ph type="title"/>
          </p:nvPr>
        </p:nvSpPr>
        <p:spPr>
          <a:xfrm>
            <a:off x="957805" y="587904"/>
            <a:ext cx="7191021" cy="1205446"/>
          </a:xfrm>
        </p:spPr>
        <p:txBody>
          <a:bodyPr/>
          <a:lstStyle/>
          <a:p>
            <a:pPr marL="182880" indent="0" algn="ctr">
              <a:buNone/>
            </a:pPr>
            <a:r>
              <a:rPr lang="en-US" sz="2000" dirty="0">
                <a:effectLst>
                  <a:reflection blurRad="6350" endA="300" endPos="0" dir="5400000" sy="-100000" algn="bl" rotWithShape="0"/>
                </a:effectLst>
              </a:rPr>
              <a:t>Wind and the Electrical Grid – The Good, Bad and Ugly</a:t>
            </a:r>
            <a:br>
              <a:rPr lang="en-US" sz="2000" dirty="0">
                <a:effectLst>
                  <a:reflection blurRad="6350" endA="300" endPos="0" dir="5400000" sy="-100000" algn="bl" rotWithShape="0"/>
                </a:effectLst>
              </a:rPr>
            </a:br>
            <a:r>
              <a:rPr lang="en-US" sz="1800" dirty="0">
                <a:effectLst>
                  <a:reflection blurRad="6350" endA="300" endPos="0" dir="5400000" sy="-100000" algn="bl" rotWithShape="0"/>
                </a:effectLst>
              </a:rPr>
              <a:t/>
            </a:r>
            <a:br>
              <a:rPr lang="en-US" sz="1800" dirty="0">
                <a:effectLst>
                  <a:reflection blurRad="6350" endA="300" endPos="0" dir="5400000" sy="-100000" algn="bl" rotWithShape="0"/>
                </a:effectLst>
              </a:rPr>
            </a:br>
            <a:r>
              <a:rPr lang="en-US" sz="2400" u="sng" dirty="0" smtClean="0">
                <a:effectLst>
                  <a:reflection blurRad="6350" endA="300" endPos="0" dir="5400000" sy="-100000" algn="bl" rotWithShape="0"/>
                </a:effectLst>
              </a:rPr>
              <a:t>Impact of Dispatching on LCOE is Significant</a:t>
            </a:r>
            <a:endParaRPr lang="en-US" sz="2400" u="sng" dirty="0">
              <a:effectLst>
                <a:reflection blurRad="6350" endA="300" endPos="0" dir="5400000" sy="-100000" algn="bl" rotWithShape="0"/>
              </a:effectLst>
            </a:endParaRPr>
          </a:p>
        </p:txBody>
      </p:sp>
      <p:sp>
        <p:nvSpPr>
          <p:cNvPr id="2" name="Slide Number Placeholder 1"/>
          <p:cNvSpPr>
            <a:spLocks noGrp="1"/>
          </p:cNvSpPr>
          <p:nvPr>
            <p:ph type="sldNum" sz="quarter" idx="12"/>
          </p:nvPr>
        </p:nvSpPr>
        <p:spPr/>
        <p:txBody>
          <a:bodyPr/>
          <a:lstStyle/>
          <a:p>
            <a:fld id="{8B37D5FE-740C-46F5-801A-FA5477D9711F}" type="slidenum">
              <a:rPr lang="en-US" smtClean="0"/>
              <a:pPr/>
              <a:t>17</a:t>
            </a:fld>
            <a:endParaRPr lang="en-US"/>
          </a:p>
        </p:txBody>
      </p:sp>
      <p:pic>
        <p:nvPicPr>
          <p:cNvPr id="3" name="Picture 2" descr="Diagram of Dispatching Cost.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260600" y="1793350"/>
            <a:ext cx="4621095" cy="3639428"/>
          </a:xfrm>
          <a:prstGeom prst="rect">
            <a:avLst/>
          </a:prstGeom>
        </p:spPr>
      </p:pic>
    </p:spTree>
    <p:extLst>
      <p:ext uri="{BB962C8B-B14F-4D97-AF65-F5344CB8AC3E}">
        <p14:creationId xmlns:p14="http://schemas.microsoft.com/office/powerpoint/2010/main" xmlns="" val="3706873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57806" y="1793350"/>
            <a:ext cx="7191020" cy="3625317"/>
          </a:xfrm>
        </p:spPr>
        <p:txBody>
          <a:bodyPr>
            <a:noAutofit/>
          </a:bodyPr>
          <a:lstStyle/>
          <a:p>
            <a:pPr>
              <a:buFont typeface="Wingdings" charset="2"/>
              <a:buChar char="²"/>
            </a:pPr>
            <a:r>
              <a:rPr lang="en-US" sz="2000" dirty="0" smtClean="0"/>
              <a:t> Nuclear has limited maneuvering capability</a:t>
            </a:r>
            <a:r>
              <a:rPr lang="en-US" sz="2000" dirty="0"/>
              <a:t>. If we don’t dispatch wind generation we get hydraulic spill and nuclear shutdowns during very low demand periods (spring and fall). </a:t>
            </a:r>
          </a:p>
          <a:p>
            <a:pPr>
              <a:buFont typeface="Wingdings" charset="2"/>
              <a:buChar char="²"/>
            </a:pPr>
            <a:r>
              <a:rPr lang="en-US" sz="2000" dirty="0" smtClean="0"/>
              <a:t> </a:t>
            </a:r>
            <a:r>
              <a:rPr lang="en-US" sz="2000" dirty="0"/>
              <a:t>Nuclear plant shutdowns last 2 to 3 days minimum and result in higher fuel cost </a:t>
            </a:r>
            <a:r>
              <a:rPr lang="en-US" sz="2000" dirty="0" smtClean="0"/>
              <a:t>and </a:t>
            </a:r>
            <a:r>
              <a:rPr lang="en-US" sz="2000" dirty="0"/>
              <a:t>higher GHG </a:t>
            </a:r>
            <a:r>
              <a:rPr lang="en-US" sz="2000" dirty="0" smtClean="0"/>
              <a:t>emissions for gas-fired replacement power.</a:t>
            </a:r>
            <a:endParaRPr lang="en-US" sz="2000" dirty="0"/>
          </a:p>
          <a:p>
            <a:pPr>
              <a:buFont typeface="Wingdings" charset="2"/>
              <a:buChar char="²"/>
            </a:pPr>
            <a:r>
              <a:rPr lang="en-US" sz="2000" dirty="0" smtClean="0"/>
              <a:t> For 2014 (not the worst year) IESO estimates that nuclear shutdowns will result in 180 Million $’s in additional natural gas fuel costs and 1.6 million tons in additional CO</a:t>
            </a:r>
            <a:r>
              <a:rPr lang="en-US" sz="2000" baseline="-25000" dirty="0" smtClean="0"/>
              <a:t>2</a:t>
            </a:r>
            <a:r>
              <a:rPr lang="en-US" sz="2000" dirty="0" smtClean="0"/>
              <a:t> emissions if we don’t dispatch wind and solar generation.</a:t>
            </a:r>
          </a:p>
        </p:txBody>
      </p:sp>
      <p:pic>
        <p:nvPicPr>
          <p:cNvPr id="4" name="Picture 3" descr="OSPE_LOGO_300dpi_COLOUR_w_White_Border.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0882" y="5602971"/>
            <a:ext cx="1730716" cy="787781"/>
          </a:xfrm>
          <a:prstGeom prst="rect">
            <a:avLst/>
          </a:prstGeom>
          <a:ln>
            <a:solidFill>
              <a:schemeClr val="tx1"/>
            </a:solidFill>
          </a:ln>
        </p:spPr>
      </p:pic>
      <p:pic>
        <p:nvPicPr>
          <p:cNvPr id="5" name="Picture 4" descr="Midac logo final - blue.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79034" y="5602972"/>
            <a:ext cx="1869792" cy="787781"/>
          </a:xfrm>
          <a:prstGeom prst="rect">
            <a:avLst/>
          </a:prstGeom>
          <a:ln>
            <a:solidFill>
              <a:schemeClr val="tx1"/>
            </a:solidFill>
          </a:ln>
        </p:spPr>
      </p:pic>
      <p:sp>
        <p:nvSpPr>
          <p:cNvPr id="6" name="Title 3"/>
          <p:cNvSpPr>
            <a:spLocks noGrp="1"/>
          </p:cNvSpPr>
          <p:nvPr>
            <p:ph type="title"/>
          </p:nvPr>
        </p:nvSpPr>
        <p:spPr>
          <a:xfrm>
            <a:off x="957805" y="587904"/>
            <a:ext cx="7191021" cy="1205446"/>
          </a:xfrm>
        </p:spPr>
        <p:txBody>
          <a:bodyPr/>
          <a:lstStyle/>
          <a:p>
            <a:pPr marL="182880" indent="0" algn="ctr">
              <a:buNone/>
            </a:pPr>
            <a:r>
              <a:rPr lang="en-US" sz="2000" dirty="0">
                <a:effectLst>
                  <a:reflection blurRad="6350" endA="300" endPos="0" dir="5400000" sy="-100000" algn="bl" rotWithShape="0"/>
                </a:effectLst>
              </a:rPr>
              <a:t>Wind and the Electrical Grid – The Good, Bad and Ugly</a:t>
            </a:r>
            <a:br>
              <a:rPr lang="en-US" sz="2000" dirty="0">
                <a:effectLst>
                  <a:reflection blurRad="6350" endA="300" endPos="0" dir="5400000" sy="-100000" algn="bl" rotWithShape="0"/>
                </a:effectLst>
              </a:rPr>
            </a:br>
            <a:r>
              <a:rPr lang="en-US" sz="1800" dirty="0">
                <a:effectLst>
                  <a:reflection blurRad="6350" endA="300" endPos="0" dir="5400000" sy="-100000" algn="bl" rotWithShape="0"/>
                </a:effectLst>
              </a:rPr>
              <a:t/>
            </a:r>
            <a:br>
              <a:rPr lang="en-US" sz="1800" dirty="0">
                <a:effectLst>
                  <a:reflection blurRad="6350" endA="300" endPos="0" dir="5400000" sy="-100000" algn="bl" rotWithShape="0"/>
                </a:effectLst>
              </a:rPr>
            </a:br>
            <a:r>
              <a:rPr lang="en-US" sz="2400" u="sng" dirty="0" smtClean="0">
                <a:effectLst>
                  <a:reflection blurRad="6350" endA="300" endPos="0" dir="5400000" sy="-100000" algn="bl" rotWithShape="0"/>
                </a:effectLst>
              </a:rPr>
              <a:t>The Impact of Nuclear Shutdowns in Ontario</a:t>
            </a:r>
            <a:endParaRPr lang="en-US" sz="2400" u="sng" dirty="0">
              <a:effectLst>
                <a:reflection blurRad="6350" endA="300" endPos="0" dir="5400000" sy="-100000" algn="bl" rotWithShape="0"/>
              </a:effectLst>
            </a:endParaRPr>
          </a:p>
        </p:txBody>
      </p:sp>
      <p:sp>
        <p:nvSpPr>
          <p:cNvPr id="2" name="Slide Number Placeholder 1"/>
          <p:cNvSpPr>
            <a:spLocks noGrp="1"/>
          </p:cNvSpPr>
          <p:nvPr>
            <p:ph type="sldNum" sz="quarter" idx="12"/>
          </p:nvPr>
        </p:nvSpPr>
        <p:spPr/>
        <p:txBody>
          <a:bodyPr/>
          <a:lstStyle/>
          <a:p>
            <a:fld id="{8B37D5FE-740C-46F5-801A-FA5477D9711F}" type="slidenum">
              <a:rPr lang="en-US" smtClean="0"/>
              <a:pPr/>
              <a:t>18</a:t>
            </a:fld>
            <a:endParaRPr lang="en-US"/>
          </a:p>
        </p:txBody>
      </p:sp>
    </p:spTree>
    <p:extLst>
      <p:ext uri="{BB962C8B-B14F-4D97-AF65-F5344CB8AC3E}">
        <p14:creationId xmlns:p14="http://schemas.microsoft.com/office/powerpoint/2010/main" xmlns="" val="4080872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SPE_LOGO_300dpi_COLOUR_w_White_Border.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0882" y="5602971"/>
            <a:ext cx="1730716" cy="787781"/>
          </a:xfrm>
          <a:prstGeom prst="rect">
            <a:avLst/>
          </a:prstGeom>
          <a:ln>
            <a:solidFill>
              <a:schemeClr val="tx1"/>
            </a:solidFill>
          </a:ln>
        </p:spPr>
      </p:pic>
      <p:pic>
        <p:nvPicPr>
          <p:cNvPr id="5" name="Picture 4" descr="Midac logo final - blue.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79034" y="5602972"/>
            <a:ext cx="1869792" cy="787781"/>
          </a:xfrm>
          <a:prstGeom prst="rect">
            <a:avLst/>
          </a:prstGeom>
          <a:ln>
            <a:solidFill>
              <a:schemeClr val="tx1"/>
            </a:solidFill>
          </a:ln>
        </p:spPr>
      </p:pic>
      <p:sp>
        <p:nvSpPr>
          <p:cNvPr id="6" name="Title 3"/>
          <p:cNvSpPr>
            <a:spLocks noGrp="1"/>
          </p:cNvSpPr>
          <p:nvPr>
            <p:ph type="title"/>
          </p:nvPr>
        </p:nvSpPr>
        <p:spPr>
          <a:xfrm>
            <a:off x="957805" y="587904"/>
            <a:ext cx="7191021" cy="1205446"/>
          </a:xfrm>
        </p:spPr>
        <p:txBody>
          <a:bodyPr/>
          <a:lstStyle/>
          <a:p>
            <a:pPr marL="182880" indent="0" algn="ctr">
              <a:buNone/>
            </a:pPr>
            <a:r>
              <a:rPr lang="en-US" sz="2000" dirty="0">
                <a:effectLst>
                  <a:reflection blurRad="6350" endA="300" endPos="0" dir="5400000" sy="-100000" algn="bl" rotWithShape="0"/>
                </a:effectLst>
              </a:rPr>
              <a:t>Wind and the Electrical Grid – The Good, Bad and Ugly</a:t>
            </a:r>
            <a:br>
              <a:rPr lang="en-US" sz="2000" dirty="0">
                <a:effectLst>
                  <a:reflection blurRad="6350" endA="300" endPos="0" dir="5400000" sy="-100000" algn="bl" rotWithShape="0"/>
                </a:effectLst>
              </a:rPr>
            </a:br>
            <a:r>
              <a:rPr lang="en-US" sz="1800" dirty="0" smtClean="0">
                <a:effectLst>
                  <a:reflection blurRad="6350" endA="300" endPos="0" dir="5400000" sy="-100000" algn="bl" rotWithShape="0"/>
                </a:effectLst>
              </a:rPr>
              <a:t/>
            </a:r>
            <a:br>
              <a:rPr lang="en-US" sz="1800" dirty="0" smtClean="0">
                <a:effectLst>
                  <a:reflection blurRad="6350" endA="300" endPos="0" dir="5400000" sy="-100000" algn="bl" rotWithShape="0"/>
                </a:effectLst>
              </a:rPr>
            </a:br>
            <a:r>
              <a:rPr lang="en-US" sz="2400" u="sng" dirty="0" smtClean="0">
                <a:effectLst>
                  <a:reflection blurRad="6350" endA="300" endPos="0" dir="5400000" sy="-100000" algn="bl" rotWithShape="0"/>
                </a:effectLst>
              </a:rPr>
              <a:t>If Wind Has Priority Nuclear Must Maneuver</a:t>
            </a:r>
            <a:endParaRPr lang="en-US" sz="2400" u="sng" dirty="0">
              <a:effectLst>
                <a:reflection blurRad="6350" endA="300" endPos="0" dir="5400000" sy="-100000" algn="bl" rotWithShape="0"/>
              </a:effectLst>
            </a:endParaRPr>
          </a:p>
        </p:txBody>
      </p:sp>
      <p:sp>
        <p:nvSpPr>
          <p:cNvPr id="2" name="Slide Number Placeholder 1"/>
          <p:cNvSpPr>
            <a:spLocks noGrp="1"/>
          </p:cNvSpPr>
          <p:nvPr>
            <p:ph type="sldNum" sz="quarter" idx="12"/>
          </p:nvPr>
        </p:nvSpPr>
        <p:spPr/>
        <p:txBody>
          <a:bodyPr/>
          <a:lstStyle/>
          <a:p>
            <a:fld id="{8B37D5FE-740C-46F5-801A-FA5477D9711F}" type="slidenum">
              <a:rPr lang="en-US" smtClean="0"/>
              <a:pPr/>
              <a:t>19</a:t>
            </a:fld>
            <a:endParaRPr lang="en-US"/>
          </a:p>
        </p:txBody>
      </p:sp>
      <p:pic>
        <p:nvPicPr>
          <p:cNvPr id="3" name="Picture 2" descr="Diagram Showing Required Nuclear Output.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71322" y="1693333"/>
            <a:ext cx="5449499" cy="3810000"/>
          </a:xfrm>
          <a:prstGeom prst="rect">
            <a:avLst/>
          </a:prstGeom>
        </p:spPr>
      </p:pic>
    </p:spTree>
    <p:extLst>
      <p:ext uri="{BB962C8B-B14F-4D97-AF65-F5344CB8AC3E}">
        <p14:creationId xmlns:p14="http://schemas.microsoft.com/office/powerpoint/2010/main" xmlns="" val="364314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10882" y="1857019"/>
            <a:ext cx="7191021" cy="3623062"/>
          </a:xfrm>
        </p:spPr>
        <p:txBody>
          <a:bodyPr>
            <a:normAutofit/>
          </a:bodyPr>
          <a:lstStyle/>
          <a:p>
            <a:pPr>
              <a:buFont typeface="Wingdings" charset="2"/>
              <a:buChar char="²"/>
            </a:pPr>
            <a:r>
              <a:rPr lang="en-US" sz="2000" dirty="0" smtClean="0"/>
              <a:t> </a:t>
            </a:r>
            <a:r>
              <a:rPr lang="en-US" sz="2000" dirty="0"/>
              <a:t> </a:t>
            </a:r>
            <a:r>
              <a:rPr lang="en-US" sz="2000" dirty="0" smtClean="0"/>
              <a:t>The Ontario </a:t>
            </a:r>
            <a:r>
              <a:rPr lang="en-US" sz="2000" dirty="0"/>
              <a:t>generation and customer demand data was obtained from the IESO </a:t>
            </a:r>
            <a:r>
              <a:rPr lang="en-US" sz="2000" dirty="0" smtClean="0"/>
              <a:t>website </a:t>
            </a:r>
            <a:r>
              <a:rPr lang="en-US" sz="2000" dirty="0"/>
              <a:t>(http://</a:t>
            </a:r>
            <a:r>
              <a:rPr lang="en-US" sz="2000" dirty="0" err="1"/>
              <a:t>www.ieso.ca</a:t>
            </a:r>
            <a:r>
              <a:rPr lang="en-US" sz="2000" dirty="0" smtClean="0"/>
              <a:t>).</a:t>
            </a:r>
            <a:endParaRPr lang="en-US" sz="2000" dirty="0"/>
          </a:p>
          <a:p>
            <a:pPr lvl="0">
              <a:buFont typeface="Wingdings" charset="2"/>
              <a:buChar char="²"/>
            </a:pPr>
            <a:r>
              <a:rPr lang="en-US" sz="2000" dirty="0"/>
              <a:t> Electricity production cost data was obtained from the </a:t>
            </a:r>
            <a:r>
              <a:rPr lang="en-US" sz="2000" i="1" dirty="0"/>
              <a:t>Projected Costs of Generating Electricity, 2010 </a:t>
            </a:r>
            <a:r>
              <a:rPr lang="en-US" sz="2000" i="1" dirty="0" err="1" smtClean="0"/>
              <a:t>Editio</a:t>
            </a:r>
            <a:r>
              <a:rPr lang="en-US" sz="2000" dirty="0" smtClean="0"/>
              <a:t>, </a:t>
            </a:r>
            <a:r>
              <a:rPr lang="en-US" sz="2000" dirty="0"/>
              <a:t>Organization for Economic Co-operation and </a:t>
            </a:r>
            <a:r>
              <a:rPr lang="en-US" sz="2000" dirty="0" smtClean="0"/>
              <a:t>Development, median case with carbon tax  removed.</a:t>
            </a:r>
            <a:endParaRPr lang="en-US" sz="2000" dirty="0"/>
          </a:p>
        </p:txBody>
      </p:sp>
      <p:pic>
        <p:nvPicPr>
          <p:cNvPr id="4" name="Picture 3" descr="OSPE_LOGO_300dpi_COLOUR_w_White_Border.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0882" y="5602971"/>
            <a:ext cx="1730716" cy="787781"/>
          </a:xfrm>
          <a:prstGeom prst="rect">
            <a:avLst/>
          </a:prstGeom>
          <a:ln>
            <a:solidFill>
              <a:schemeClr val="tx1"/>
            </a:solidFill>
          </a:ln>
        </p:spPr>
      </p:pic>
      <p:pic>
        <p:nvPicPr>
          <p:cNvPr id="5" name="Picture 4" descr="Midac logo final - blue.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79034" y="5602972"/>
            <a:ext cx="1869792" cy="787781"/>
          </a:xfrm>
          <a:prstGeom prst="rect">
            <a:avLst/>
          </a:prstGeom>
          <a:ln>
            <a:solidFill>
              <a:schemeClr val="tx1"/>
            </a:solidFill>
          </a:ln>
        </p:spPr>
      </p:pic>
      <p:sp>
        <p:nvSpPr>
          <p:cNvPr id="6" name="Title 3"/>
          <p:cNvSpPr>
            <a:spLocks noGrp="1"/>
          </p:cNvSpPr>
          <p:nvPr>
            <p:ph type="title"/>
          </p:nvPr>
        </p:nvSpPr>
        <p:spPr>
          <a:xfrm>
            <a:off x="957805" y="587904"/>
            <a:ext cx="7191021" cy="1555324"/>
          </a:xfrm>
        </p:spPr>
        <p:txBody>
          <a:bodyPr/>
          <a:lstStyle/>
          <a:p>
            <a:pPr marL="182880" indent="0" algn="ctr">
              <a:buNone/>
            </a:pPr>
            <a:r>
              <a:rPr lang="en-US" sz="2000" dirty="0">
                <a:effectLst>
                  <a:reflection blurRad="6350" endA="300" endPos="0" dir="5400000" sy="-100000" algn="bl" rotWithShape="0"/>
                </a:effectLst>
              </a:rPr>
              <a:t>Wind and the Electrical Grid – The Good, Bad and Ugly</a:t>
            </a:r>
            <a:r>
              <a:rPr lang="en-US" sz="2000" dirty="0" smtClean="0">
                <a:effectLst>
                  <a:reflection blurRad="6350" endA="300" endPos="0" dir="5400000" sy="-100000" algn="bl" rotWithShape="0"/>
                </a:effectLst>
              </a:rPr>
              <a:t/>
            </a:r>
            <a:br>
              <a:rPr lang="en-US" sz="2000" dirty="0" smtClean="0">
                <a:effectLst>
                  <a:reflection blurRad="6350" endA="300" endPos="0" dir="5400000" sy="-100000" algn="bl" rotWithShape="0"/>
                </a:effectLst>
              </a:rPr>
            </a:br>
            <a:r>
              <a:rPr lang="en-US" sz="2400" dirty="0">
                <a:effectLst>
                  <a:reflection blurRad="6350" endA="300" endPos="0" dir="5400000" sy="-100000" algn="bl" rotWithShape="0"/>
                </a:effectLst>
              </a:rPr>
              <a:t/>
            </a:r>
            <a:br>
              <a:rPr lang="en-US" sz="2400" dirty="0">
                <a:effectLst>
                  <a:reflection blurRad="6350" endA="300" endPos="0" dir="5400000" sy="-100000" algn="bl" rotWithShape="0"/>
                </a:effectLst>
              </a:rPr>
            </a:br>
            <a:r>
              <a:rPr lang="en-US" sz="2400" u="sng" dirty="0" smtClean="0">
                <a:effectLst>
                  <a:reflection blurRad="6350" endA="300" endPos="0" dir="5400000" sy="-100000" algn="bl" rotWithShape="0"/>
                </a:effectLst>
              </a:rPr>
              <a:t>Data Sources</a:t>
            </a:r>
            <a:endParaRPr lang="en-US" sz="2400" u="sng" dirty="0">
              <a:effectLst>
                <a:reflection blurRad="6350" endA="300" endPos="0" dir="5400000" sy="-100000" algn="bl" rotWithShape="0"/>
              </a:effectLst>
            </a:endParaRPr>
          </a:p>
        </p:txBody>
      </p:sp>
      <p:sp>
        <p:nvSpPr>
          <p:cNvPr id="2" name="Slide Number Placeholder 1"/>
          <p:cNvSpPr>
            <a:spLocks noGrp="1"/>
          </p:cNvSpPr>
          <p:nvPr>
            <p:ph type="sldNum" sz="quarter" idx="12"/>
          </p:nvPr>
        </p:nvSpPr>
        <p:spPr/>
        <p:txBody>
          <a:bodyPr/>
          <a:lstStyle/>
          <a:p>
            <a:fld id="{8B37D5FE-740C-46F5-801A-FA5477D9711F}" type="slidenum">
              <a:rPr lang="en-US" smtClean="0"/>
              <a:pPr/>
              <a:t>2</a:t>
            </a:fld>
            <a:endParaRPr lang="en-US"/>
          </a:p>
        </p:txBody>
      </p:sp>
    </p:spTree>
    <p:extLst>
      <p:ext uri="{BB962C8B-B14F-4D97-AF65-F5344CB8AC3E}">
        <p14:creationId xmlns:p14="http://schemas.microsoft.com/office/powerpoint/2010/main" xmlns="" val="161422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SPE_LOGO_300dpi_COLOUR_w_White_Border.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0882" y="5602971"/>
            <a:ext cx="1730716" cy="787781"/>
          </a:xfrm>
          <a:prstGeom prst="rect">
            <a:avLst/>
          </a:prstGeom>
          <a:ln>
            <a:solidFill>
              <a:schemeClr val="tx1"/>
            </a:solidFill>
          </a:ln>
        </p:spPr>
      </p:pic>
      <p:pic>
        <p:nvPicPr>
          <p:cNvPr id="5" name="Picture 4" descr="Midac logo final - blue.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79034" y="5602972"/>
            <a:ext cx="1869792" cy="787781"/>
          </a:xfrm>
          <a:prstGeom prst="rect">
            <a:avLst/>
          </a:prstGeom>
          <a:ln>
            <a:solidFill>
              <a:schemeClr val="tx1"/>
            </a:solidFill>
          </a:ln>
        </p:spPr>
      </p:pic>
      <p:sp>
        <p:nvSpPr>
          <p:cNvPr id="6" name="Title 3"/>
          <p:cNvSpPr>
            <a:spLocks noGrp="1"/>
          </p:cNvSpPr>
          <p:nvPr>
            <p:ph type="title"/>
          </p:nvPr>
        </p:nvSpPr>
        <p:spPr>
          <a:xfrm>
            <a:off x="957805" y="587904"/>
            <a:ext cx="7191021" cy="1205446"/>
          </a:xfrm>
        </p:spPr>
        <p:txBody>
          <a:bodyPr/>
          <a:lstStyle/>
          <a:p>
            <a:pPr marL="182880" indent="0" algn="ctr">
              <a:buNone/>
            </a:pPr>
            <a:r>
              <a:rPr lang="en-US" sz="2000" dirty="0">
                <a:effectLst>
                  <a:reflection blurRad="6350" endA="300" endPos="0" dir="5400000" sy="-100000" algn="bl" rotWithShape="0"/>
                </a:effectLst>
              </a:rPr>
              <a:t>Wind and the Electrical Grid – The Good, Bad and Ugly</a:t>
            </a:r>
            <a:br>
              <a:rPr lang="en-US" sz="2000" dirty="0">
                <a:effectLst>
                  <a:reflection blurRad="6350" endA="300" endPos="0" dir="5400000" sy="-100000" algn="bl" rotWithShape="0"/>
                </a:effectLst>
              </a:rPr>
            </a:br>
            <a:r>
              <a:rPr lang="en-US" sz="1800" dirty="0" smtClean="0">
                <a:effectLst>
                  <a:reflection blurRad="6350" endA="300" endPos="0" dir="5400000" sy="-100000" algn="bl" rotWithShape="0"/>
                </a:effectLst>
              </a:rPr>
              <a:t/>
            </a:r>
            <a:br>
              <a:rPr lang="en-US" sz="1800" dirty="0" smtClean="0">
                <a:effectLst>
                  <a:reflection blurRad="6350" endA="300" endPos="0" dir="5400000" sy="-100000" algn="bl" rotWithShape="0"/>
                </a:effectLst>
              </a:rPr>
            </a:br>
            <a:r>
              <a:rPr lang="en-US" sz="2400" u="sng" dirty="0" smtClean="0">
                <a:effectLst>
                  <a:reflection blurRad="6350" endA="300" endPos="0" dir="5400000" sy="-100000" algn="bl" rotWithShape="0"/>
                </a:effectLst>
              </a:rPr>
              <a:t>If Nuclear Can’t Maneuver it Must Shutdown</a:t>
            </a:r>
            <a:endParaRPr lang="en-US" sz="2400" u="sng" dirty="0">
              <a:effectLst>
                <a:reflection blurRad="6350" endA="300" endPos="0" dir="5400000" sy="-100000" algn="bl" rotWithShape="0"/>
              </a:effectLst>
            </a:endParaRPr>
          </a:p>
        </p:txBody>
      </p:sp>
      <p:sp>
        <p:nvSpPr>
          <p:cNvPr id="2" name="Slide Number Placeholder 1"/>
          <p:cNvSpPr>
            <a:spLocks noGrp="1"/>
          </p:cNvSpPr>
          <p:nvPr>
            <p:ph type="sldNum" sz="quarter" idx="12"/>
          </p:nvPr>
        </p:nvSpPr>
        <p:spPr/>
        <p:txBody>
          <a:bodyPr/>
          <a:lstStyle/>
          <a:p>
            <a:fld id="{8B37D5FE-740C-46F5-801A-FA5477D9711F}" type="slidenum">
              <a:rPr lang="en-US" smtClean="0"/>
              <a:pPr/>
              <a:t>20</a:t>
            </a:fld>
            <a:endParaRPr lang="en-US"/>
          </a:p>
        </p:txBody>
      </p:sp>
      <p:graphicFrame>
        <p:nvGraphicFramePr>
          <p:cNvPr id="8" name="Chart 7"/>
          <p:cNvGraphicFramePr>
            <a:graphicFrameLocks/>
          </p:cNvGraphicFramePr>
          <p:nvPr>
            <p:extLst>
              <p:ext uri="{D42A27DB-BD31-4B8C-83A1-F6EECF244321}">
                <p14:modId xmlns:p14="http://schemas.microsoft.com/office/powerpoint/2010/main" xmlns="" val="3240739626"/>
              </p:ext>
            </p:extLst>
          </p:nvPr>
        </p:nvGraphicFramePr>
        <p:xfrm>
          <a:off x="1333500" y="1679222"/>
          <a:ext cx="6477000" cy="38241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8681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SPE_LOGO_300dpi_COLOUR_w_White_Border.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0882" y="5602971"/>
            <a:ext cx="1730716" cy="787781"/>
          </a:xfrm>
          <a:prstGeom prst="rect">
            <a:avLst/>
          </a:prstGeom>
          <a:ln>
            <a:solidFill>
              <a:schemeClr val="tx1"/>
            </a:solidFill>
          </a:ln>
        </p:spPr>
      </p:pic>
      <p:pic>
        <p:nvPicPr>
          <p:cNvPr id="5" name="Picture 4" descr="Midac logo final - blue.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79034" y="5602972"/>
            <a:ext cx="1869792" cy="787781"/>
          </a:xfrm>
          <a:prstGeom prst="rect">
            <a:avLst/>
          </a:prstGeom>
          <a:ln>
            <a:solidFill>
              <a:schemeClr val="tx1"/>
            </a:solidFill>
          </a:ln>
        </p:spPr>
      </p:pic>
      <p:sp>
        <p:nvSpPr>
          <p:cNvPr id="6" name="Title 3"/>
          <p:cNvSpPr>
            <a:spLocks noGrp="1"/>
          </p:cNvSpPr>
          <p:nvPr>
            <p:ph type="title"/>
          </p:nvPr>
        </p:nvSpPr>
        <p:spPr>
          <a:xfrm>
            <a:off x="957805" y="587904"/>
            <a:ext cx="7191021" cy="1205446"/>
          </a:xfrm>
        </p:spPr>
        <p:txBody>
          <a:bodyPr/>
          <a:lstStyle/>
          <a:p>
            <a:pPr marL="182880" indent="0" algn="ctr">
              <a:buNone/>
            </a:pPr>
            <a:r>
              <a:rPr lang="en-US" sz="2000" dirty="0">
                <a:effectLst>
                  <a:reflection blurRad="6350" endA="300" endPos="0" dir="5400000" sy="-100000" algn="bl" rotWithShape="0"/>
                </a:effectLst>
              </a:rPr>
              <a:t>Wind and the Electrical Grid – The Good, Bad and Ugly</a:t>
            </a:r>
            <a:br>
              <a:rPr lang="en-US" sz="2000" dirty="0">
                <a:effectLst>
                  <a:reflection blurRad="6350" endA="300" endPos="0" dir="5400000" sy="-100000" algn="bl" rotWithShape="0"/>
                </a:effectLst>
              </a:rPr>
            </a:br>
            <a:r>
              <a:rPr lang="en-US" sz="1800" dirty="0" smtClean="0">
                <a:effectLst>
                  <a:reflection blurRad="6350" endA="300" endPos="0" dir="5400000" sy="-100000" algn="bl" rotWithShape="0"/>
                </a:effectLst>
              </a:rPr>
              <a:t/>
            </a:r>
            <a:br>
              <a:rPr lang="en-US" sz="1800" dirty="0" smtClean="0">
                <a:effectLst>
                  <a:reflection blurRad="6350" endA="300" endPos="0" dir="5400000" sy="-100000" algn="bl" rotWithShape="0"/>
                </a:effectLst>
              </a:rPr>
            </a:br>
            <a:r>
              <a:rPr lang="en-US" sz="2400" u="sng" dirty="0" smtClean="0">
                <a:effectLst>
                  <a:reflection blurRad="6350" endA="300" endPos="0" dir="5400000" sy="-100000" algn="bl" rotWithShape="0"/>
                </a:effectLst>
              </a:rPr>
              <a:t>If Nuclear Shuts Down – CO</a:t>
            </a:r>
            <a:r>
              <a:rPr lang="en-US" sz="2400" u="sng" baseline="-25000" dirty="0" smtClean="0">
                <a:effectLst>
                  <a:reflection blurRad="6350" endA="300" endPos="0" dir="5400000" sy="-100000" algn="bl" rotWithShape="0"/>
                </a:effectLst>
              </a:rPr>
              <a:t>2</a:t>
            </a:r>
            <a:r>
              <a:rPr lang="en-US" sz="2400" u="sng" dirty="0" smtClean="0">
                <a:effectLst>
                  <a:reflection blurRad="6350" endA="300" endPos="0" dir="5400000" sy="-100000" algn="bl" rotWithShape="0"/>
                </a:effectLst>
              </a:rPr>
              <a:t> Emissions Rise</a:t>
            </a:r>
            <a:endParaRPr lang="en-US" sz="2400" u="sng" dirty="0">
              <a:effectLst>
                <a:reflection blurRad="6350" endA="300" endPos="0" dir="5400000" sy="-100000" algn="bl" rotWithShape="0"/>
              </a:effectLst>
            </a:endParaRPr>
          </a:p>
        </p:txBody>
      </p:sp>
      <p:sp>
        <p:nvSpPr>
          <p:cNvPr id="2" name="Slide Number Placeholder 1"/>
          <p:cNvSpPr>
            <a:spLocks noGrp="1"/>
          </p:cNvSpPr>
          <p:nvPr>
            <p:ph type="sldNum" sz="quarter" idx="12"/>
          </p:nvPr>
        </p:nvSpPr>
        <p:spPr/>
        <p:txBody>
          <a:bodyPr/>
          <a:lstStyle/>
          <a:p>
            <a:fld id="{8B37D5FE-740C-46F5-801A-FA5477D9711F}" type="slidenum">
              <a:rPr lang="en-US" smtClean="0"/>
              <a:pPr/>
              <a:t>21</a:t>
            </a:fld>
            <a:endParaRPr lang="en-US"/>
          </a:p>
        </p:txBody>
      </p:sp>
      <p:pic>
        <p:nvPicPr>
          <p:cNvPr id="3" name="Picture 2" descr="Diagram Showing Impact of Nuclear Shutdowns.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689100" y="1636889"/>
            <a:ext cx="5888567" cy="3835636"/>
          </a:xfrm>
          <a:prstGeom prst="rect">
            <a:avLst/>
          </a:prstGeom>
        </p:spPr>
      </p:pic>
    </p:spTree>
    <p:extLst>
      <p:ext uri="{BB962C8B-B14F-4D97-AF65-F5344CB8AC3E}">
        <p14:creationId xmlns:p14="http://schemas.microsoft.com/office/powerpoint/2010/main" xmlns="" val="2832548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57805" y="1884329"/>
            <a:ext cx="7191021" cy="3718643"/>
          </a:xfrm>
        </p:spPr>
        <p:txBody>
          <a:bodyPr>
            <a:normAutofit fontScale="92500" lnSpcReduction="20000"/>
          </a:bodyPr>
          <a:lstStyle/>
          <a:p>
            <a:pPr>
              <a:buFont typeface="Wingdings" charset="2"/>
              <a:buChar char="²"/>
            </a:pPr>
            <a:r>
              <a:rPr lang="en-US" sz="2000" dirty="0" smtClean="0"/>
              <a:t> </a:t>
            </a:r>
            <a:r>
              <a:rPr lang="en-US" dirty="0" smtClean="0"/>
              <a:t>The current design of the Ontario electrical grid is not compatible with a large increase in wind generation.</a:t>
            </a:r>
          </a:p>
          <a:p>
            <a:pPr>
              <a:buFont typeface="Wingdings" charset="2"/>
              <a:buChar char="²"/>
            </a:pPr>
            <a:r>
              <a:rPr lang="en-US" dirty="0"/>
              <a:t> </a:t>
            </a:r>
            <a:r>
              <a:rPr lang="en-US" dirty="0" smtClean="0"/>
              <a:t>The reduced customer demand for electricity is making the surplus base load generation problem worse.</a:t>
            </a:r>
          </a:p>
          <a:p>
            <a:pPr>
              <a:buFont typeface="Wingdings" charset="2"/>
              <a:buChar char="²"/>
            </a:pPr>
            <a:r>
              <a:rPr lang="en-US" dirty="0"/>
              <a:t> </a:t>
            </a:r>
            <a:r>
              <a:rPr lang="en-US" dirty="0" smtClean="0"/>
              <a:t>The large increase in wind generation will place upward pressure on electricity rates and will drive GHG emissions higher </a:t>
            </a:r>
            <a:r>
              <a:rPr lang="en-US" u="sng" dirty="0" smtClean="0"/>
              <a:t>unless</a:t>
            </a:r>
            <a:r>
              <a:rPr lang="en-US" dirty="0" smtClean="0"/>
              <a:t>:</a:t>
            </a:r>
          </a:p>
          <a:p>
            <a:pPr lvl="2">
              <a:buFont typeface="Wingdings" charset="2"/>
              <a:buChar char="²"/>
            </a:pPr>
            <a:r>
              <a:rPr lang="en-US" sz="1600" dirty="0"/>
              <a:t> </a:t>
            </a:r>
            <a:r>
              <a:rPr lang="en-US" sz="1600" dirty="0" smtClean="0"/>
              <a:t>wind and solar are dispatched</a:t>
            </a:r>
          </a:p>
          <a:p>
            <a:pPr lvl="2">
              <a:buFont typeface="Wingdings" charset="2"/>
              <a:buChar char="²"/>
            </a:pPr>
            <a:r>
              <a:rPr lang="en-US" sz="1600" dirty="0"/>
              <a:t> </a:t>
            </a:r>
            <a:r>
              <a:rPr lang="en-US" sz="1600" dirty="0" smtClean="0"/>
              <a:t>demand is shifted from day to night, or new electrical loads are added at night such as electrical vehicle charging, Hydrogen production, etc.</a:t>
            </a:r>
          </a:p>
          <a:p>
            <a:pPr lvl="2">
              <a:buFont typeface="Wingdings" charset="2"/>
              <a:buChar char="²"/>
            </a:pPr>
            <a:r>
              <a:rPr lang="en-US" sz="1600" dirty="0" smtClean="0"/>
              <a:t> surplus energy is sold on a firm basis to </a:t>
            </a:r>
            <a:r>
              <a:rPr lang="en-US" sz="1600" dirty="0" err="1" smtClean="0"/>
              <a:t>neighbouring</a:t>
            </a:r>
            <a:r>
              <a:rPr lang="en-US" sz="1600" dirty="0" smtClean="0"/>
              <a:t> grids</a:t>
            </a:r>
          </a:p>
          <a:p>
            <a:pPr lvl="2">
              <a:buFont typeface="Wingdings" charset="2"/>
              <a:buChar char="²"/>
            </a:pPr>
            <a:r>
              <a:rPr lang="en-US" sz="1600" dirty="0" smtClean="0"/>
              <a:t> nuclear plants are modified to improve their maneuverability</a:t>
            </a:r>
          </a:p>
          <a:p>
            <a:pPr lvl="2">
              <a:buFont typeface="Wingdings" charset="2"/>
              <a:buChar char="²"/>
            </a:pPr>
            <a:r>
              <a:rPr lang="en-US" sz="1600" dirty="0"/>
              <a:t> </a:t>
            </a:r>
            <a:r>
              <a:rPr lang="en-US" sz="1600" dirty="0" smtClean="0"/>
              <a:t>more daily and seasonal storage </a:t>
            </a:r>
            <a:r>
              <a:rPr lang="en-US" sz="1600" dirty="0"/>
              <a:t>is </a:t>
            </a:r>
            <a:r>
              <a:rPr lang="en-US" sz="1600" dirty="0" smtClean="0"/>
              <a:t>added</a:t>
            </a:r>
            <a:endParaRPr lang="en-US" sz="1600" dirty="0"/>
          </a:p>
          <a:p>
            <a:pPr lvl="2">
              <a:buFont typeface="Wingdings" charset="2"/>
              <a:buChar char="²"/>
            </a:pPr>
            <a:endParaRPr lang="en-US" sz="1600" dirty="0" smtClean="0"/>
          </a:p>
        </p:txBody>
      </p:sp>
      <p:pic>
        <p:nvPicPr>
          <p:cNvPr id="4" name="Picture 3" descr="OSPE_LOGO_300dpi_COLOUR_w_White_Border.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0882" y="5602971"/>
            <a:ext cx="1730716" cy="787781"/>
          </a:xfrm>
          <a:prstGeom prst="rect">
            <a:avLst/>
          </a:prstGeom>
          <a:ln>
            <a:solidFill>
              <a:schemeClr val="tx1"/>
            </a:solidFill>
          </a:ln>
        </p:spPr>
      </p:pic>
      <p:pic>
        <p:nvPicPr>
          <p:cNvPr id="5" name="Picture 4" descr="Midac logo final - blue.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79034" y="5602972"/>
            <a:ext cx="1869792" cy="787781"/>
          </a:xfrm>
          <a:prstGeom prst="rect">
            <a:avLst/>
          </a:prstGeom>
          <a:ln>
            <a:solidFill>
              <a:schemeClr val="tx1"/>
            </a:solidFill>
          </a:ln>
        </p:spPr>
      </p:pic>
      <p:sp>
        <p:nvSpPr>
          <p:cNvPr id="6" name="Title 3"/>
          <p:cNvSpPr>
            <a:spLocks noGrp="1"/>
          </p:cNvSpPr>
          <p:nvPr>
            <p:ph type="title"/>
          </p:nvPr>
        </p:nvSpPr>
        <p:spPr>
          <a:xfrm>
            <a:off x="830805" y="628576"/>
            <a:ext cx="7191021" cy="1255753"/>
          </a:xfrm>
        </p:spPr>
        <p:txBody>
          <a:bodyPr/>
          <a:lstStyle/>
          <a:p>
            <a:pPr marL="182880" indent="0" algn="ctr">
              <a:buNone/>
            </a:pPr>
            <a:r>
              <a:rPr lang="en-US" sz="2000" dirty="0">
                <a:effectLst>
                  <a:reflection blurRad="6350" endA="300" endPos="0" dir="5400000" sy="-100000" algn="bl" rotWithShape="0"/>
                </a:effectLst>
              </a:rPr>
              <a:t>Wind and the Electrical Grid – The Good, Bad and Ugly</a:t>
            </a:r>
            <a:br>
              <a:rPr lang="en-US" sz="2000" dirty="0">
                <a:effectLst>
                  <a:reflection blurRad="6350" endA="300" endPos="0" dir="5400000" sy="-100000" algn="bl" rotWithShape="0"/>
                </a:effectLst>
              </a:rPr>
            </a:br>
            <a:r>
              <a:rPr lang="en-US" sz="2000" dirty="0">
                <a:effectLst>
                  <a:reflection blurRad="6350" endA="300" endPos="0" dir="5400000" sy="-100000" algn="bl" rotWithShape="0"/>
                </a:effectLst>
              </a:rPr>
              <a:t/>
            </a:r>
            <a:br>
              <a:rPr lang="en-US" sz="2000" dirty="0">
                <a:effectLst>
                  <a:reflection blurRad="6350" endA="300" endPos="0" dir="5400000" sy="-100000" algn="bl" rotWithShape="0"/>
                </a:effectLst>
              </a:rPr>
            </a:br>
            <a:r>
              <a:rPr lang="en-US" sz="2000" dirty="0" smtClean="0">
                <a:effectLst>
                  <a:reflection blurRad="6350" endA="300" endPos="0" dir="5400000" sy="-100000" algn="bl" rotWithShape="0"/>
                </a:effectLst>
              </a:rPr>
              <a:t> </a:t>
            </a:r>
            <a:r>
              <a:rPr lang="en-US" sz="2400" u="sng" dirty="0" smtClean="0">
                <a:effectLst>
                  <a:reflection blurRad="6350" endA="300" endPos="0" dir="5400000" sy="-100000" algn="bl" rotWithShape="0"/>
                </a:effectLst>
              </a:rPr>
              <a:t>Summary/Conclusions</a:t>
            </a:r>
            <a:endParaRPr lang="en-US" sz="2400" u="sng" dirty="0">
              <a:effectLst>
                <a:reflection blurRad="6350" endA="300" endPos="0" dir="5400000" sy="-100000" algn="bl" rotWithShape="0"/>
              </a:effectLst>
            </a:endParaRPr>
          </a:p>
        </p:txBody>
      </p:sp>
      <p:sp>
        <p:nvSpPr>
          <p:cNvPr id="2" name="Slide Number Placeholder 1"/>
          <p:cNvSpPr>
            <a:spLocks noGrp="1"/>
          </p:cNvSpPr>
          <p:nvPr>
            <p:ph type="sldNum" sz="quarter" idx="12"/>
          </p:nvPr>
        </p:nvSpPr>
        <p:spPr/>
        <p:txBody>
          <a:bodyPr/>
          <a:lstStyle/>
          <a:p>
            <a:fld id="{8B37D5FE-740C-46F5-801A-FA5477D9711F}" type="slidenum">
              <a:rPr lang="en-US" smtClean="0"/>
              <a:pPr/>
              <a:t>22</a:t>
            </a:fld>
            <a:endParaRPr lang="en-US"/>
          </a:p>
        </p:txBody>
      </p:sp>
    </p:spTree>
    <p:extLst>
      <p:ext uri="{BB962C8B-B14F-4D97-AF65-F5344CB8AC3E}">
        <p14:creationId xmlns:p14="http://schemas.microsoft.com/office/powerpoint/2010/main" xmlns="" val="1585612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57805" y="1884329"/>
            <a:ext cx="7191021" cy="3520227"/>
          </a:xfrm>
        </p:spPr>
        <p:txBody>
          <a:bodyPr>
            <a:normAutofit/>
          </a:bodyPr>
          <a:lstStyle/>
          <a:p>
            <a:pPr>
              <a:buFont typeface="Wingdings" charset="2"/>
              <a:buChar char="²"/>
            </a:pPr>
            <a:r>
              <a:rPr lang="en-US" sz="2000" dirty="0" smtClean="0"/>
              <a:t> There was inadequate professional engineering input into the development of Ontario’s electrical energy policies, directives and implementation plans.</a:t>
            </a:r>
          </a:p>
          <a:p>
            <a:pPr>
              <a:buFont typeface="Wingdings" charset="2"/>
              <a:buChar char="²"/>
            </a:pPr>
            <a:r>
              <a:rPr lang="en-US" sz="2000" dirty="0"/>
              <a:t> </a:t>
            </a:r>
            <a:r>
              <a:rPr lang="en-US" sz="2000" dirty="0" smtClean="0"/>
              <a:t>Ontario’s long term energy plan is not optimum with respect to cost and environmental performance.</a:t>
            </a:r>
          </a:p>
          <a:p>
            <a:pPr>
              <a:buFont typeface="Wingdings" charset="2"/>
              <a:buChar char="²"/>
            </a:pPr>
            <a:r>
              <a:rPr lang="en-US" sz="2000" dirty="0" smtClean="0"/>
              <a:t> Ontario’s Ministry of Energy needs to include more power engineering expertise specific to Ontario’s grid design in the development of electrical energy policies, directives and implementation plans in order to achieve optimum cost and environmental performance.</a:t>
            </a:r>
          </a:p>
        </p:txBody>
      </p:sp>
      <p:pic>
        <p:nvPicPr>
          <p:cNvPr id="4" name="Picture 3" descr="OSPE_LOGO_300dpi_COLOUR_w_White_Border.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0882" y="5602971"/>
            <a:ext cx="1730716" cy="787781"/>
          </a:xfrm>
          <a:prstGeom prst="rect">
            <a:avLst/>
          </a:prstGeom>
          <a:ln>
            <a:solidFill>
              <a:schemeClr val="tx1"/>
            </a:solidFill>
          </a:ln>
        </p:spPr>
      </p:pic>
      <p:pic>
        <p:nvPicPr>
          <p:cNvPr id="5" name="Picture 4" descr="Midac logo final - blue.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79034" y="5602972"/>
            <a:ext cx="1869792" cy="787781"/>
          </a:xfrm>
          <a:prstGeom prst="rect">
            <a:avLst/>
          </a:prstGeom>
          <a:ln>
            <a:solidFill>
              <a:schemeClr val="tx1"/>
            </a:solidFill>
          </a:ln>
        </p:spPr>
      </p:pic>
      <p:sp>
        <p:nvSpPr>
          <p:cNvPr id="6" name="Title 3"/>
          <p:cNvSpPr>
            <a:spLocks noGrp="1"/>
          </p:cNvSpPr>
          <p:nvPr>
            <p:ph type="title"/>
          </p:nvPr>
        </p:nvSpPr>
        <p:spPr>
          <a:xfrm>
            <a:off x="830805" y="628576"/>
            <a:ext cx="7191021" cy="1255753"/>
          </a:xfrm>
        </p:spPr>
        <p:txBody>
          <a:bodyPr/>
          <a:lstStyle/>
          <a:p>
            <a:pPr marL="182880" indent="0" algn="ctr">
              <a:buNone/>
            </a:pPr>
            <a:r>
              <a:rPr lang="en-US" sz="2000" dirty="0">
                <a:effectLst>
                  <a:reflection blurRad="6350" endA="300" endPos="0" dir="5400000" sy="-100000" algn="bl" rotWithShape="0"/>
                </a:effectLst>
              </a:rPr>
              <a:t>Wind and the Electrical Grid – The Good, Bad and Ugly</a:t>
            </a:r>
            <a:br>
              <a:rPr lang="en-US" sz="2000" dirty="0">
                <a:effectLst>
                  <a:reflection blurRad="6350" endA="300" endPos="0" dir="5400000" sy="-100000" algn="bl" rotWithShape="0"/>
                </a:effectLst>
              </a:rPr>
            </a:br>
            <a:r>
              <a:rPr lang="en-US" sz="2000" dirty="0">
                <a:effectLst>
                  <a:reflection blurRad="6350" endA="300" endPos="0" dir="5400000" sy="-100000" algn="bl" rotWithShape="0"/>
                </a:effectLst>
              </a:rPr>
              <a:t/>
            </a:r>
            <a:br>
              <a:rPr lang="en-US" sz="2000" dirty="0">
                <a:effectLst>
                  <a:reflection blurRad="6350" endA="300" endPos="0" dir="5400000" sy="-100000" algn="bl" rotWithShape="0"/>
                </a:effectLst>
              </a:rPr>
            </a:br>
            <a:r>
              <a:rPr lang="en-US" sz="2000" dirty="0" smtClean="0">
                <a:effectLst>
                  <a:reflection blurRad="6350" endA="300" endPos="0" dir="5400000" sy="-100000" algn="bl" rotWithShape="0"/>
                </a:effectLst>
              </a:rPr>
              <a:t> </a:t>
            </a:r>
            <a:r>
              <a:rPr lang="en-US" sz="2400" u="sng" dirty="0" smtClean="0">
                <a:effectLst>
                  <a:reflection blurRad="6350" endA="300" endPos="0" dir="5400000" sy="-100000" algn="bl" rotWithShape="0"/>
                </a:effectLst>
              </a:rPr>
              <a:t>Summary/Conclusions (continued)</a:t>
            </a:r>
            <a:endParaRPr lang="en-US" sz="2400" u="sng" dirty="0">
              <a:effectLst>
                <a:reflection blurRad="6350" endA="300" endPos="0" dir="5400000" sy="-100000" algn="bl" rotWithShape="0"/>
              </a:effectLst>
            </a:endParaRPr>
          </a:p>
        </p:txBody>
      </p:sp>
      <p:sp>
        <p:nvSpPr>
          <p:cNvPr id="2" name="Slide Number Placeholder 1"/>
          <p:cNvSpPr>
            <a:spLocks noGrp="1"/>
          </p:cNvSpPr>
          <p:nvPr>
            <p:ph type="sldNum" sz="quarter" idx="12"/>
          </p:nvPr>
        </p:nvSpPr>
        <p:spPr/>
        <p:txBody>
          <a:bodyPr/>
          <a:lstStyle/>
          <a:p>
            <a:fld id="{8B37D5FE-740C-46F5-801A-FA5477D9711F}" type="slidenum">
              <a:rPr lang="en-US" smtClean="0"/>
              <a:pPr/>
              <a:t>23</a:t>
            </a:fld>
            <a:endParaRPr lang="en-US"/>
          </a:p>
        </p:txBody>
      </p:sp>
    </p:spTree>
    <p:extLst>
      <p:ext uri="{BB962C8B-B14F-4D97-AF65-F5344CB8AC3E}">
        <p14:creationId xmlns:p14="http://schemas.microsoft.com/office/powerpoint/2010/main" xmlns="" val="1294697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10882" y="1857019"/>
            <a:ext cx="7191021" cy="3623062"/>
          </a:xfrm>
        </p:spPr>
        <p:txBody>
          <a:bodyPr>
            <a:normAutofit fontScale="92500"/>
          </a:bodyPr>
          <a:lstStyle/>
          <a:p>
            <a:pPr>
              <a:buFont typeface="Wingdings" charset="2"/>
              <a:buChar char="²"/>
            </a:pPr>
            <a:r>
              <a:rPr lang="en-US" dirty="0" smtClean="0"/>
              <a:t> Wind generation has matured over the past 2 decades and is now competitive on a cents/kWh basis with many other forms of new generation.</a:t>
            </a:r>
          </a:p>
          <a:p>
            <a:pPr>
              <a:buFont typeface="Wingdings" charset="2"/>
              <a:buChar char="²"/>
            </a:pPr>
            <a:r>
              <a:rPr lang="en-US" dirty="0" smtClean="0"/>
              <a:t> Wind generation has zero GHG emissions.</a:t>
            </a:r>
          </a:p>
          <a:p>
            <a:pPr>
              <a:buFont typeface="Wingdings" charset="2"/>
              <a:buChar char="²"/>
            </a:pPr>
            <a:r>
              <a:rPr lang="en-US" dirty="0" smtClean="0"/>
              <a:t> Wind generation is easy to install and distribute geographically and has low operating costs.</a:t>
            </a:r>
          </a:p>
          <a:p>
            <a:pPr>
              <a:buFont typeface="Wingdings" charset="2"/>
              <a:buChar char="²"/>
            </a:pPr>
            <a:r>
              <a:rPr lang="en-US" dirty="0" smtClean="0"/>
              <a:t> Wind generation produces no significant waste products.</a:t>
            </a:r>
          </a:p>
          <a:p>
            <a:pPr>
              <a:buFont typeface="Wingdings" charset="2"/>
              <a:buChar char="²"/>
            </a:pPr>
            <a:r>
              <a:rPr lang="en-US" dirty="0" smtClean="0"/>
              <a:t> Wind energy delivers the best environmental performance in grids that have significant amounts of coal fired generation (</a:t>
            </a:r>
            <a:r>
              <a:rPr lang="en-US" dirty="0" err="1" smtClean="0"/>
              <a:t>eg</a:t>
            </a:r>
            <a:r>
              <a:rPr lang="en-US" dirty="0" smtClean="0"/>
              <a:t>: USA, Europe, China and Alberta).</a:t>
            </a:r>
            <a:endParaRPr lang="en-US" dirty="0"/>
          </a:p>
        </p:txBody>
      </p:sp>
      <p:pic>
        <p:nvPicPr>
          <p:cNvPr id="4" name="Picture 3" descr="OSPE_LOGO_300dpi_COLOUR_w_White_Border.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0882" y="5602971"/>
            <a:ext cx="1730716" cy="787781"/>
          </a:xfrm>
          <a:prstGeom prst="rect">
            <a:avLst/>
          </a:prstGeom>
          <a:ln>
            <a:solidFill>
              <a:schemeClr val="tx1"/>
            </a:solidFill>
          </a:ln>
        </p:spPr>
      </p:pic>
      <p:pic>
        <p:nvPicPr>
          <p:cNvPr id="5" name="Picture 4" descr="Midac logo final - blue.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79034" y="5602972"/>
            <a:ext cx="1869792" cy="787781"/>
          </a:xfrm>
          <a:prstGeom prst="rect">
            <a:avLst/>
          </a:prstGeom>
          <a:ln>
            <a:solidFill>
              <a:schemeClr val="tx1"/>
            </a:solidFill>
          </a:ln>
        </p:spPr>
      </p:pic>
      <p:sp>
        <p:nvSpPr>
          <p:cNvPr id="6" name="Title 3"/>
          <p:cNvSpPr>
            <a:spLocks noGrp="1"/>
          </p:cNvSpPr>
          <p:nvPr>
            <p:ph type="title"/>
          </p:nvPr>
        </p:nvSpPr>
        <p:spPr>
          <a:xfrm>
            <a:off x="957805" y="587904"/>
            <a:ext cx="7191021" cy="1555324"/>
          </a:xfrm>
        </p:spPr>
        <p:txBody>
          <a:bodyPr/>
          <a:lstStyle/>
          <a:p>
            <a:pPr marL="182880" indent="0" algn="ctr">
              <a:buNone/>
            </a:pPr>
            <a:r>
              <a:rPr lang="en-US" sz="2000" dirty="0">
                <a:effectLst>
                  <a:reflection blurRad="6350" endA="300" endPos="0" dir="5400000" sy="-100000" algn="bl" rotWithShape="0"/>
                </a:effectLst>
              </a:rPr>
              <a:t>Wind and the Electrical Grid – The Good, Bad and Ugly</a:t>
            </a:r>
            <a:r>
              <a:rPr lang="en-US" sz="2000" dirty="0" smtClean="0">
                <a:effectLst>
                  <a:reflection blurRad="6350" endA="300" endPos="0" dir="5400000" sy="-100000" algn="bl" rotWithShape="0"/>
                </a:effectLst>
              </a:rPr>
              <a:t/>
            </a:r>
            <a:br>
              <a:rPr lang="en-US" sz="2000" dirty="0" smtClean="0">
                <a:effectLst>
                  <a:reflection blurRad="6350" endA="300" endPos="0" dir="5400000" sy="-100000" algn="bl" rotWithShape="0"/>
                </a:effectLst>
              </a:rPr>
            </a:br>
            <a:r>
              <a:rPr lang="en-US" sz="2400" dirty="0">
                <a:effectLst>
                  <a:reflection blurRad="6350" endA="300" endPos="0" dir="5400000" sy="-100000" algn="bl" rotWithShape="0"/>
                </a:effectLst>
              </a:rPr>
              <a:t/>
            </a:r>
            <a:br>
              <a:rPr lang="en-US" sz="2400" dirty="0">
                <a:effectLst>
                  <a:reflection blurRad="6350" endA="300" endPos="0" dir="5400000" sy="-100000" algn="bl" rotWithShape="0"/>
                </a:effectLst>
              </a:rPr>
            </a:br>
            <a:r>
              <a:rPr lang="en-US" sz="2400" u="sng" dirty="0" smtClean="0">
                <a:effectLst>
                  <a:reflection blurRad="6350" endA="300" endPos="0" dir="5400000" sy="-100000" algn="bl" rotWithShape="0"/>
                </a:effectLst>
              </a:rPr>
              <a:t>The Benefits of Wind Generation</a:t>
            </a:r>
            <a:endParaRPr lang="en-US" sz="2400" u="sng" dirty="0">
              <a:effectLst>
                <a:reflection blurRad="6350" endA="300" endPos="0" dir="5400000" sy="-100000" algn="bl" rotWithShape="0"/>
              </a:effectLst>
            </a:endParaRPr>
          </a:p>
        </p:txBody>
      </p:sp>
      <p:sp>
        <p:nvSpPr>
          <p:cNvPr id="2" name="Slide Number Placeholder 1"/>
          <p:cNvSpPr>
            <a:spLocks noGrp="1"/>
          </p:cNvSpPr>
          <p:nvPr>
            <p:ph type="sldNum" sz="quarter" idx="12"/>
          </p:nvPr>
        </p:nvSpPr>
        <p:spPr/>
        <p:txBody>
          <a:bodyPr/>
          <a:lstStyle/>
          <a:p>
            <a:fld id="{8B37D5FE-740C-46F5-801A-FA5477D9711F}" type="slidenum">
              <a:rPr lang="en-US" smtClean="0"/>
              <a:pPr/>
              <a:t>3</a:t>
            </a:fld>
            <a:endParaRPr lang="en-US"/>
          </a:p>
        </p:txBody>
      </p:sp>
    </p:spTree>
    <p:extLst>
      <p:ext uri="{BB962C8B-B14F-4D97-AF65-F5344CB8AC3E}">
        <p14:creationId xmlns:p14="http://schemas.microsoft.com/office/powerpoint/2010/main" xmlns="" val="3715413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57805" y="1862668"/>
            <a:ext cx="7191021" cy="3316110"/>
          </a:xfrm>
        </p:spPr>
        <p:txBody>
          <a:bodyPr>
            <a:normAutofit/>
          </a:bodyPr>
          <a:lstStyle/>
          <a:p>
            <a:pPr>
              <a:buFont typeface="Wingdings" charset="2"/>
              <a:buChar char="²"/>
            </a:pPr>
            <a:r>
              <a:rPr lang="en-US" sz="2000" dirty="0"/>
              <a:t> Customer demand for electricity </a:t>
            </a:r>
            <a:r>
              <a:rPr lang="en-US" sz="2000" dirty="0" smtClean="0"/>
              <a:t>has dropped.  The global recession</a:t>
            </a:r>
            <a:r>
              <a:rPr lang="en-US" sz="2000" dirty="0"/>
              <a:t> </a:t>
            </a:r>
            <a:r>
              <a:rPr lang="en-US" sz="2000" dirty="0" smtClean="0"/>
              <a:t>and conservation have reduced demand.</a:t>
            </a:r>
          </a:p>
          <a:p>
            <a:pPr>
              <a:buFont typeface="Wingdings" charset="2"/>
              <a:buChar char="²"/>
            </a:pPr>
            <a:r>
              <a:rPr lang="en-US" sz="2000" dirty="0"/>
              <a:t> </a:t>
            </a:r>
            <a:r>
              <a:rPr lang="en-US" sz="2000" dirty="0" smtClean="0"/>
              <a:t>Embedded generation such as combined heat and power (CHP) and smaller scale solar, wind and bioenergy are reducing the demand in the IESO managed grid.</a:t>
            </a:r>
          </a:p>
          <a:p>
            <a:pPr>
              <a:buFont typeface="Wingdings" charset="2"/>
              <a:buChar char="²"/>
            </a:pPr>
            <a:r>
              <a:rPr lang="en-US" sz="2000" dirty="0"/>
              <a:t> </a:t>
            </a:r>
            <a:r>
              <a:rPr lang="en-US" sz="2000" dirty="0" smtClean="0"/>
              <a:t>Ontario’s </a:t>
            </a:r>
            <a:r>
              <a:rPr lang="en-US" sz="2000" dirty="0"/>
              <a:t>IESO managed grid</a:t>
            </a:r>
            <a:r>
              <a:rPr lang="en-US" sz="2000" dirty="0" smtClean="0"/>
              <a:t> </a:t>
            </a:r>
            <a:r>
              <a:rPr lang="en-US" sz="2000" dirty="0"/>
              <a:t>currently has surplus base load </a:t>
            </a:r>
            <a:r>
              <a:rPr lang="en-US" sz="2000" dirty="0" smtClean="0"/>
              <a:t>generation and may have surplus peak load generation in the future if large amounts of solar generation are added to the grid.</a:t>
            </a:r>
            <a:endParaRPr lang="en-US" sz="2000" dirty="0"/>
          </a:p>
        </p:txBody>
      </p:sp>
      <p:pic>
        <p:nvPicPr>
          <p:cNvPr id="4" name="Picture 3" descr="OSPE_LOGO_300dpi_COLOUR_w_White_Border.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0882" y="5602971"/>
            <a:ext cx="1730716" cy="787781"/>
          </a:xfrm>
          <a:prstGeom prst="rect">
            <a:avLst/>
          </a:prstGeom>
          <a:ln>
            <a:solidFill>
              <a:schemeClr val="tx1"/>
            </a:solidFill>
          </a:ln>
        </p:spPr>
      </p:pic>
      <p:pic>
        <p:nvPicPr>
          <p:cNvPr id="5" name="Picture 4" descr="Midac logo final - blue.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79034" y="5602972"/>
            <a:ext cx="1869792" cy="787781"/>
          </a:xfrm>
          <a:prstGeom prst="rect">
            <a:avLst/>
          </a:prstGeom>
          <a:ln>
            <a:solidFill>
              <a:schemeClr val="tx1"/>
            </a:solidFill>
          </a:ln>
        </p:spPr>
      </p:pic>
      <p:sp>
        <p:nvSpPr>
          <p:cNvPr id="6" name="Title 3"/>
          <p:cNvSpPr>
            <a:spLocks noGrp="1"/>
          </p:cNvSpPr>
          <p:nvPr>
            <p:ph type="title"/>
          </p:nvPr>
        </p:nvSpPr>
        <p:spPr>
          <a:xfrm>
            <a:off x="957805" y="587904"/>
            <a:ext cx="7191021" cy="1274764"/>
          </a:xfrm>
        </p:spPr>
        <p:txBody>
          <a:bodyPr/>
          <a:lstStyle/>
          <a:p>
            <a:pPr marL="182880" indent="0" algn="ctr">
              <a:buNone/>
            </a:pPr>
            <a:r>
              <a:rPr lang="en-US" sz="2000" dirty="0">
                <a:effectLst>
                  <a:reflection blurRad="6350" endA="300" endPos="0" dir="5400000" sy="-100000" algn="bl" rotWithShape="0"/>
                </a:effectLst>
              </a:rPr>
              <a:t>Wind and the Electrical Grid – The Good, Bad and Ugly</a:t>
            </a:r>
            <a:br>
              <a:rPr lang="en-US" sz="2000" dirty="0">
                <a:effectLst>
                  <a:reflection blurRad="6350" endA="300" endPos="0" dir="5400000" sy="-100000" algn="bl" rotWithShape="0"/>
                </a:effectLst>
              </a:rPr>
            </a:br>
            <a:r>
              <a:rPr lang="en-US" sz="2000" dirty="0" smtClean="0">
                <a:effectLst>
                  <a:reflection blurRad="6350" endA="300" endPos="0" dir="5400000" sy="-100000" algn="bl" rotWithShape="0"/>
                </a:effectLst>
              </a:rPr>
              <a:t/>
            </a:r>
            <a:br>
              <a:rPr lang="en-US" sz="2000" dirty="0" smtClean="0">
                <a:effectLst>
                  <a:reflection blurRad="6350" endA="300" endPos="0" dir="5400000" sy="-100000" algn="bl" rotWithShape="0"/>
                </a:effectLst>
              </a:rPr>
            </a:br>
            <a:r>
              <a:rPr lang="en-US" sz="2400" u="sng" dirty="0" smtClean="0">
                <a:effectLst>
                  <a:reflection blurRad="6350" endA="300" endPos="0" dir="5400000" sy="-100000" algn="bl" rotWithShape="0"/>
                </a:effectLst>
              </a:rPr>
              <a:t>The Challenges in Ontario’s Grid</a:t>
            </a:r>
            <a:endParaRPr lang="en-US" sz="2400" u="sng" dirty="0">
              <a:effectLst>
                <a:reflection blurRad="6350" endA="300" endPos="0" dir="5400000" sy="-100000" algn="bl" rotWithShape="0"/>
              </a:effectLst>
            </a:endParaRPr>
          </a:p>
        </p:txBody>
      </p:sp>
      <p:sp>
        <p:nvSpPr>
          <p:cNvPr id="2" name="Slide Number Placeholder 1"/>
          <p:cNvSpPr>
            <a:spLocks noGrp="1"/>
          </p:cNvSpPr>
          <p:nvPr>
            <p:ph type="sldNum" sz="quarter" idx="12"/>
          </p:nvPr>
        </p:nvSpPr>
        <p:spPr/>
        <p:txBody>
          <a:bodyPr/>
          <a:lstStyle/>
          <a:p>
            <a:fld id="{8B37D5FE-740C-46F5-801A-FA5477D9711F}" type="slidenum">
              <a:rPr lang="en-US" smtClean="0"/>
              <a:pPr/>
              <a:t>4</a:t>
            </a:fld>
            <a:endParaRPr lang="en-US"/>
          </a:p>
        </p:txBody>
      </p:sp>
    </p:spTree>
    <p:extLst>
      <p:ext uri="{BB962C8B-B14F-4D97-AF65-F5344CB8AC3E}">
        <p14:creationId xmlns:p14="http://schemas.microsoft.com/office/powerpoint/2010/main" xmlns="" val="206213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SPE_LOGO_300dpi_COLOUR_w_White_Border.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0882" y="5602971"/>
            <a:ext cx="1730716" cy="787781"/>
          </a:xfrm>
          <a:prstGeom prst="rect">
            <a:avLst/>
          </a:prstGeom>
          <a:ln>
            <a:solidFill>
              <a:schemeClr val="tx1"/>
            </a:solidFill>
          </a:ln>
        </p:spPr>
      </p:pic>
      <p:pic>
        <p:nvPicPr>
          <p:cNvPr id="5" name="Picture 4" descr="Midac logo final - blue.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79034" y="5602972"/>
            <a:ext cx="1869792" cy="787781"/>
          </a:xfrm>
          <a:prstGeom prst="rect">
            <a:avLst/>
          </a:prstGeom>
          <a:ln>
            <a:solidFill>
              <a:schemeClr val="tx1"/>
            </a:solidFill>
          </a:ln>
        </p:spPr>
      </p:pic>
      <p:sp>
        <p:nvSpPr>
          <p:cNvPr id="6" name="Title 3"/>
          <p:cNvSpPr>
            <a:spLocks noGrp="1"/>
          </p:cNvSpPr>
          <p:nvPr>
            <p:ph type="title"/>
          </p:nvPr>
        </p:nvSpPr>
        <p:spPr>
          <a:xfrm>
            <a:off x="957805" y="587904"/>
            <a:ext cx="7191021" cy="1274764"/>
          </a:xfrm>
        </p:spPr>
        <p:txBody>
          <a:bodyPr/>
          <a:lstStyle/>
          <a:p>
            <a:pPr marL="182880" indent="0" algn="ctr">
              <a:buNone/>
            </a:pPr>
            <a:r>
              <a:rPr lang="en-US" sz="2000" dirty="0">
                <a:effectLst>
                  <a:reflection blurRad="6350" endA="300" endPos="0" dir="5400000" sy="-100000" algn="bl" rotWithShape="0"/>
                </a:effectLst>
              </a:rPr>
              <a:t>Wind and the Electrical Grid – The Good, Bad and Ugly</a:t>
            </a:r>
            <a:br>
              <a:rPr lang="en-US" sz="2000" dirty="0">
                <a:effectLst>
                  <a:reflection blurRad="6350" endA="300" endPos="0" dir="5400000" sy="-100000" algn="bl" rotWithShape="0"/>
                </a:effectLst>
              </a:rPr>
            </a:br>
            <a:r>
              <a:rPr lang="en-US" sz="2000" dirty="0" smtClean="0">
                <a:effectLst>
                  <a:reflection blurRad="6350" endA="300" endPos="0" dir="5400000" sy="-100000" algn="bl" rotWithShape="0"/>
                </a:effectLst>
              </a:rPr>
              <a:t/>
            </a:r>
            <a:br>
              <a:rPr lang="en-US" sz="2000" dirty="0" smtClean="0">
                <a:effectLst>
                  <a:reflection blurRad="6350" endA="300" endPos="0" dir="5400000" sy="-100000" algn="bl" rotWithShape="0"/>
                </a:effectLst>
              </a:rPr>
            </a:br>
            <a:r>
              <a:rPr lang="en-US" sz="2400" u="sng" dirty="0" smtClean="0">
                <a:effectLst>
                  <a:reflection blurRad="6350" endA="300" endPos="0" dir="5400000" sy="-100000" algn="bl" rotWithShape="0"/>
                </a:effectLst>
              </a:rPr>
              <a:t>Ontario’s Electrical Demand is Flat</a:t>
            </a:r>
            <a:endParaRPr lang="en-US" sz="2400" u="sng" dirty="0">
              <a:effectLst>
                <a:reflection blurRad="6350" endA="300" endPos="0" dir="5400000" sy="-100000" algn="bl" rotWithShape="0"/>
              </a:effectLst>
            </a:endParaRPr>
          </a:p>
        </p:txBody>
      </p:sp>
      <p:sp>
        <p:nvSpPr>
          <p:cNvPr id="2" name="Slide Number Placeholder 1"/>
          <p:cNvSpPr>
            <a:spLocks noGrp="1"/>
          </p:cNvSpPr>
          <p:nvPr>
            <p:ph type="sldNum" sz="quarter" idx="12"/>
          </p:nvPr>
        </p:nvSpPr>
        <p:spPr/>
        <p:txBody>
          <a:bodyPr/>
          <a:lstStyle/>
          <a:p>
            <a:fld id="{8B37D5FE-740C-46F5-801A-FA5477D9711F}" type="slidenum">
              <a:rPr lang="en-US" smtClean="0"/>
              <a:pPr/>
              <a:t>5</a:t>
            </a:fld>
            <a:endParaRPr lang="en-US"/>
          </a:p>
        </p:txBody>
      </p:sp>
      <p:graphicFrame>
        <p:nvGraphicFramePr>
          <p:cNvPr id="8" name="Chart 7"/>
          <p:cNvGraphicFramePr>
            <a:graphicFrameLocks/>
          </p:cNvGraphicFramePr>
          <p:nvPr>
            <p:extLst>
              <p:ext uri="{D42A27DB-BD31-4B8C-83A1-F6EECF244321}">
                <p14:modId xmlns:p14="http://schemas.microsoft.com/office/powerpoint/2010/main" xmlns="" val="333349437"/>
              </p:ext>
            </p:extLst>
          </p:nvPr>
        </p:nvGraphicFramePr>
        <p:xfrm>
          <a:off x="2095500" y="1873249"/>
          <a:ext cx="5242278" cy="34466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4236589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SPE_LOGO_300dpi_COLOUR_w_White_Border.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0882" y="5602971"/>
            <a:ext cx="1730716" cy="787781"/>
          </a:xfrm>
          <a:prstGeom prst="rect">
            <a:avLst/>
          </a:prstGeom>
          <a:ln>
            <a:solidFill>
              <a:schemeClr val="tx1"/>
            </a:solidFill>
          </a:ln>
        </p:spPr>
      </p:pic>
      <p:pic>
        <p:nvPicPr>
          <p:cNvPr id="5" name="Picture 4" descr="Midac logo final - blue.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79034" y="5602972"/>
            <a:ext cx="1869792" cy="787781"/>
          </a:xfrm>
          <a:prstGeom prst="rect">
            <a:avLst/>
          </a:prstGeom>
          <a:ln>
            <a:solidFill>
              <a:schemeClr val="tx1"/>
            </a:solidFill>
          </a:ln>
        </p:spPr>
      </p:pic>
      <p:sp>
        <p:nvSpPr>
          <p:cNvPr id="6" name="Title 3"/>
          <p:cNvSpPr>
            <a:spLocks noGrp="1"/>
          </p:cNvSpPr>
          <p:nvPr>
            <p:ph type="title"/>
          </p:nvPr>
        </p:nvSpPr>
        <p:spPr>
          <a:xfrm>
            <a:off x="957805" y="587904"/>
            <a:ext cx="7191021" cy="1274764"/>
          </a:xfrm>
        </p:spPr>
        <p:txBody>
          <a:bodyPr/>
          <a:lstStyle/>
          <a:p>
            <a:pPr marL="182880" indent="0" algn="ctr">
              <a:buNone/>
            </a:pPr>
            <a:r>
              <a:rPr lang="en-US" sz="2000" dirty="0">
                <a:effectLst>
                  <a:reflection blurRad="6350" endA="300" endPos="0" dir="5400000" sy="-100000" algn="bl" rotWithShape="0"/>
                </a:effectLst>
              </a:rPr>
              <a:t>Wind and the Electrical Grid – The Good, Bad and Ugly</a:t>
            </a:r>
            <a:br>
              <a:rPr lang="en-US" sz="2000" dirty="0">
                <a:effectLst>
                  <a:reflection blurRad="6350" endA="300" endPos="0" dir="5400000" sy="-100000" algn="bl" rotWithShape="0"/>
                </a:effectLst>
              </a:rPr>
            </a:br>
            <a:r>
              <a:rPr lang="en-US" sz="2000" dirty="0" smtClean="0">
                <a:effectLst>
                  <a:reflection blurRad="6350" endA="300" endPos="0" dir="5400000" sy="-100000" algn="bl" rotWithShape="0"/>
                </a:effectLst>
              </a:rPr>
              <a:t/>
            </a:r>
            <a:br>
              <a:rPr lang="en-US" sz="2000" dirty="0" smtClean="0">
                <a:effectLst>
                  <a:reflection blurRad="6350" endA="300" endPos="0" dir="5400000" sy="-100000" algn="bl" rotWithShape="0"/>
                </a:effectLst>
              </a:rPr>
            </a:br>
            <a:r>
              <a:rPr lang="en-US" sz="2400" u="sng" dirty="0" smtClean="0">
                <a:effectLst>
                  <a:reflection blurRad="6350" endA="300" endPos="0" dir="5400000" sy="-100000" algn="bl" rotWithShape="0"/>
                </a:effectLst>
              </a:rPr>
              <a:t>Ontario Spring / Summer Demand Variation</a:t>
            </a:r>
            <a:endParaRPr lang="en-US" sz="2400" u="sng" dirty="0">
              <a:effectLst>
                <a:reflection blurRad="6350" endA="300" endPos="0" dir="5400000" sy="-100000" algn="bl" rotWithShape="0"/>
              </a:effectLst>
            </a:endParaRPr>
          </a:p>
        </p:txBody>
      </p:sp>
      <p:pic>
        <p:nvPicPr>
          <p:cNvPr id="7" name="Picture 6"/>
          <p:cNvPicPr>
            <a:picLocks noChangeAspect="1"/>
          </p:cNvPicPr>
          <p:nvPr/>
        </p:nvPicPr>
        <p:blipFill>
          <a:blip r:embed="rId4" cstate="print"/>
          <a:stretch>
            <a:fillRect/>
          </a:stretch>
        </p:blipFill>
        <p:spPr>
          <a:xfrm>
            <a:off x="1641429" y="1862668"/>
            <a:ext cx="3001127" cy="3447448"/>
          </a:xfrm>
          <a:prstGeom prst="rect">
            <a:avLst/>
          </a:prstGeom>
        </p:spPr>
      </p:pic>
      <p:pic>
        <p:nvPicPr>
          <p:cNvPr id="8" name="Picture 7"/>
          <p:cNvPicPr>
            <a:picLocks noChangeAspect="1"/>
          </p:cNvPicPr>
          <p:nvPr/>
        </p:nvPicPr>
        <p:blipFill>
          <a:blip r:embed="rId5" cstate="print"/>
          <a:stretch>
            <a:fillRect/>
          </a:stretch>
        </p:blipFill>
        <p:spPr>
          <a:xfrm>
            <a:off x="4784223" y="1863083"/>
            <a:ext cx="3076473" cy="3445649"/>
          </a:xfrm>
          <a:prstGeom prst="rect">
            <a:avLst/>
          </a:prstGeom>
        </p:spPr>
      </p:pic>
      <p:sp>
        <p:nvSpPr>
          <p:cNvPr id="2" name="Slide Number Placeholder 1"/>
          <p:cNvSpPr>
            <a:spLocks noGrp="1"/>
          </p:cNvSpPr>
          <p:nvPr>
            <p:ph type="sldNum" sz="quarter" idx="12"/>
          </p:nvPr>
        </p:nvSpPr>
        <p:spPr/>
        <p:txBody>
          <a:bodyPr/>
          <a:lstStyle/>
          <a:p>
            <a:fld id="{8B37D5FE-740C-46F5-801A-FA5477D9711F}" type="slidenum">
              <a:rPr lang="en-US" smtClean="0"/>
              <a:pPr/>
              <a:t>6</a:t>
            </a:fld>
            <a:endParaRPr lang="en-US"/>
          </a:p>
        </p:txBody>
      </p:sp>
    </p:spTree>
    <p:extLst>
      <p:ext uri="{BB962C8B-B14F-4D97-AF65-F5344CB8AC3E}">
        <p14:creationId xmlns:p14="http://schemas.microsoft.com/office/powerpoint/2010/main" xmlns="" val="2536857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extLst>
              <p:ext uri="{D42A27DB-BD31-4B8C-83A1-F6EECF244321}">
                <p14:modId xmlns:p14="http://schemas.microsoft.com/office/powerpoint/2010/main" xmlns="" val="3051460240"/>
              </p:ext>
            </p:extLst>
          </p:nvPr>
        </p:nvGraphicFramePr>
        <p:xfrm>
          <a:off x="1462616" y="1752600"/>
          <a:ext cx="6389876" cy="3807962"/>
        </p:xfrm>
        <a:graphic>
          <a:graphicData uri="http://schemas.openxmlformats.org/presentationml/2006/ole">
            <p:oleObj spid="_x0000_s1056" name="Document" r:id="rId3" imgW="5613480" imgH="3336840" progId="Word.Document.12">
              <p:embed/>
            </p:oleObj>
          </a:graphicData>
        </a:graphic>
      </p:graphicFrame>
      <p:pic>
        <p:nvPicPr>
          <p:cNvPr id="4" name="Picture 3" descr="OSPE_LOGO_300dpi_COLOUR_w_White_Border.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10882" y="5602971"/>
            <a:ext cx="1730716" cy="787781"/>
          </a:xfrm>
          <a:prstGeom prst="rect">
            <a:avLst/>
          </a:prstGeom>
          <a:ln>
            <a:solidFill>
              <a:schemeClr val="tx1"/>
            </a:solidFill>
          </a:ln>
        </p:spPr>
      </p:pic>
      <p:pic>
        <p:nvPicPr>
          <p:cNvPr id="5" name="Picture 4" descr="Midac logo final - blue.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279034" y="5602972"/>
            <a:ext cx="1869792" cy="787781"/>
          </a:xfrm>
          <a:prstGeom prst="rect">
            <a:avLst/>
          </a:prstGeom>
          <a:ln>
            <a:solidFill>
              <a:schemeClr val="tx1"/>
            </a:solidFill>
          </a:ln>
        </p:spPr>
      </p:pic>
      <p:sp>
        <p:nvSpPr>
          <p:cNvPr id="6" name="Title 3"/>
          <p:cNvSpPr>
            <a:spLocks noGrp="1"/>
          </p:cNvSpPr>
          <p:nvPr>
            <p:ph type="title"/>
          </p:nvPr>
        </p:nvSpPr>
        <p:spPr>
          <a:xfrm>
            <a:off x="957805" y="587904"/>
            <a:ext cx="7191021" cy="1205446"/>
          </a:xfrm>
        </p:spPr>
        <p:txBody>
          <a:bodyPr/>
          <a:lstStyle/>
          <a:p>
            <a:pPr marL="182880" indent="0" algn="ctr">
              <a:buNone/>
            </a:pPr>
            <a:r>
              <a:rPr lang="en-US" sz="2000" dirty="0">
                <a:effectLst>
                  <a:reflection blurRad="6350" endA="300" endPos="0" dir="5400000" sy="-100000" algn="bl" rotWithShape="0"/>
                </a:effectLst>
              </a:rPr>
              <a:t>Wind and the Electrical Grid – The Good, Bad and Ugly</a:t>
            </a:r>
            <a:br>
              <a:rPr lang="en-US" sz="2000" dirty="0">
                <a:effectLst>
                  <a:reflection blurRad="6350" endA="300" endPos="0" dir="5400000" sy="-100000" algn="bl" rotWithShape="0"/>
                </a:effectLst>
              </a:rPr>
            </a:br>
            <a:r>
              <a:rPr lang="en-US" sz="1800" dirty="0">
                <a:effectLst>
                  <a:reflection blurRad="6350" endA="300" endPos="0" dir="5400000" sy="-100000" algn="bl" rotWithShape="0"/>
                </a:effectLst>
              </a:rPr>
              <a:t/>
            </a:r>
            <a:br>
              <a:rPr lang="en-US" sz="1800" dirty="0">
                <a:effectLst>
                  <a:reflection blurRad="6350" endA="300" endPos="0" dir="5400000" sy="-100000" algn="bl" rotWithShape="0"/>
                </a:effectLst>
              </a:rPr>
            </a:br>
            <a:r>
              <a:rPr lang="en-US" sz="2400" u="sng" dirty="0" smtClean="0">
                <a:effectLst>
                  <a:reflection blurRad="6350" endA="300" endPos="0" dir="5400000" sy="-100000" algn="bl" rotWithShape="0"/>
                </a:effectLst>
              </a:rPr>
              <a:t>Installed Capacity and Energy Delivered</a:t>
            </a:r>
            <a:endParaRPr lang="en-US" sz="2400" u="sng" dirty="0">
              <a:effectLst>
                <a:reflection blurRad="6350" endA="300" endPos="0" dir="5400000" sy="-100000" algn="bl" rotWithShape="0"/>
              </a:effectLst>
            </a:endParaRPr>
          </a:p>
        </p:txBody>
      </p:sp>
      <p:sp>
        <p:nvSpPr>
          <p:cNvPr id="2" name="Slide Number Placeholder 1"/>
          <p:cNvSpPr>
            <a:spLocks noGrp="1"/>
          </p:cNvSpPr>
          <p:nvPr>
            <p:ph type="sldNum" sz="quarter" idx="12"/>
          </p:nvPr>
        </p:nvSpPr>
        <p:spPr/>
        <p:txBody>
          <a:bodyPr/>
          <a:lstStyle/>
          <a:p>
            <a:fld id="{8B37D5FE-740C-46F5-801A-FA5477D9711F}" type="slidenum">
              <a:rPr lang="en-US" smtClean="0"/>
              <a:pPr/>
              <a:t>7</a:t>
            </a:fld>
            <a:endParaRPr lang="en-US"/>
          </a:p>
        </p:txBody>
      </p:sp>
    </p:spTree>
    <p:extLst>
      <p:ext uri="{BB962C8B-B14F-4D97-AF65-F5344CB8AC3E}">
        <p14:creationId xmlns:p14="http://schemas.microsoft.com/office/powerpoint/2010/main" xmlns="" val="2238851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SPE_LOGO_300dpi_COLOUR_w_White_Border.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0882" y="5602971"/>
            <a:ext cx="1730716" cy="787781"/>
          </a:xfrm>
          <a:prstGeom prst="rect">
            <a:avLst/>
          </a:prstGeom>
          <a:ln>
            <a:solidFill>
              <a:schemeClr val="tx1"/>
            </a:solidFill>
          </a:ln>
        </p:spPr>
      </p:pic>
      <p:pic>
        <p:nvPicPr>
          <p:cNvPr id="5" name="Picture 4" descr="Midac logo final - blue.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279034" y="5602972"/>
            <a:ext cx="1869792" cy="787781"/>
          </a:xfrm>
          <a:prstGeom prst="rect">
            <a:avLst/>
          </a:prstGeom>
          <a:ln>
            <a:solidFill>
              <a:schemeClr val="tx1"/>
            </a:solidFill>
          </a:ln>
        </p:spPr>
      </p:pic>
      <p:sp>
        <p:nvSpPr>
          <p:cNvPr id="6" name="Title 3"/>
          <p:cNvSpPr>
            <a:spLocks noGrp="1"/>
          </p:cNvSpPr>
          <p:nvPr>
            <p:ph type="title"/>
          </p:nvPr>
        </p:nvSpPr>
        <p:spPr>
          <a:xfrm>
            <a:off x="957805" y="587904"/>
            <a:ext cx="7191021" cy="1205446"/>
          </a:xfrm>
        </p:spPr>
        <p:txBody>
          <a:bodyPr/>
          <a:lstStyle/>
          <a:p>
            <a:pPr marL="182880" indent="0" algn="ctr">
              <a:buNone/>
            </a:pPr>
            <a:r>
              <a:rPr lang="en-US" sz="2000" dirty="0">
                <a:effectLst>
                  <a:reflection blurRad="6350" endA="300" endPos="0" dir="5400000" sy="-100000" algn="bl" rotWithShape="0"/>
                </a:effectLst>
              </a:rPr>
              <a:t>Wind and the Electrical Grid – The Good, Bad and Ugly</a:t>
            </a:r>
            <a:br>
              <a:rPr lang="en-US" sz="2000" dirty="0">
                <a:effectLst>
                  <a:reflection blurRad="6350" endA="300" endPos="0" dir="5400000" sy="-100000" algn="bl" rotWithShape="0"/>
                </a:effectLst>
              </a:rPr>
            </a:br>
            <a:r>
              <a:rPr lang="en-US" sz="1800" dirty="0">
                <a:effectLst>
                  <a:reflection blurRad="6350" endA="300" endPos="0" dir="5400000" sy="-100000" algn="bl" rotWithShape="0"/>
                </a:effectLst>
              </a:rPr>
              <a:t/>
            </a:r>
            <a:br>
              <a:rPr lang="en-US" sz="1800" dirty="0">
                <a:effectLst>
                  <a:reflection blurRad="6350" endA="300" endPos="0" dir="5400000" sy="-100000" algn="bl" rotWithShape="0"/>
                </a:effectLst>
              </a:rPr>
            </a:br>
            <a:r>
              <a:rPr lang="en-US" sz="2400" u="sng" dirty="0" smtClean="0">
                <a:effectLst>
                  <a:reflection blurRad="6350" endA="300" endPos="0" dir="5400000" sy="-100000" algn="bl" rotWithShape="0"/>
                </a:effectLst>
              </a:rPr>
              <a:t>Ontario’s Future Installed Capacity</a:t>
            </a:r>
            <a:endParaRPr lang="en-US" sz="2400" u="sng" dirty="0">
              <a:effectLst>
                <a:reflection blurRad="6350" endA="300" endPos="0" dir="5400000" sy="-100000" algn="bl" rotWithShape="0"/>
              </a:effectLst>
            </a:endParaRPr>
          </a:p>
        </p:txBody>
      </p:sp>
      <p:sp>
        <p:nvSpPr>
          <p:cNvPr id="2" name="Slide Number Placeholder 1"/>
          <p:cNvSpPr>
            <a:spLocks noGrp="1"/>
          </p:cNvSpPr>
          <p:nvPr>
            <p:ph type="sldNum" sz="quarter" idx="12"/>
          </p:nvPr>
        </p:nvSpPr>
        <p:spPr/>
        <p:txBody>
          <a:bodyPr/>
          <a:lstStyle/>
          <a:p>
            <a:fld id="{8B37D5FE-740C-46F5-801A-FA5477D9711F}" type="slidenum">
              <a:rPr lang="en-US" smtClean="0"/>
              <a:pPr/>
              <a:t>8</a:t>
            </a:fld>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xmlns="" val="1062416265"/>
              </p:ext>
            </p:extLst>
          </p:nvPr>
        </p:nvGraphicFramePr>
        <p:xfrm>
          <a:off x="1199443" y="1874852"/>
          <a:ext cx="6815667" cy="3369370"/>
        </p:xfrm>
        <a:graphic>
          <a:graphicData uri="http://schemas.openxmlformats.org/presentationml/2006/ole">
            <p:oleObj spid="_x0000_s2079" name="Document" r:id="rId5" imgW="5613480" imgH="2770200" progId="Word.Document.12">
              <p:embed/>
            </p:oleObj>
          </a:graphicData>
        </a:graphic>
      </p:graphicFrame>
    </p:spTree>
    <p:extLst>
      <p:ext uri="{BB962C8B-B14F-4D97-AF65-F5344CB8AC3E}">
        <p14:creationId xmlns:p14="http://schemas.microsoft.com/office/powerpoint/2010/main" xmlns="" val="2138258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10882" y="1793349"/>
            <a:ext cx="7191021" cy="3371317"/>
          </a:xfrm>
        </p:spPr>
        <p:txBody>
          <a:bodyPr>
            <a:normAutofit lnSpcReduction="10000"/>
          </a:bodyPr>
          <a:lstStyle/>
          <a:p>
            <a:pPr>
              <a:buFont typeface="Wingdings" charset="2"/>
              <a:buChar char="²"/>
            </a:pPr>
            <a:r>
              <a:rPr lang="en-US" sz="2000" dirty="0" smtClean="0"/>
              <a:t> Wind </a:t>
            </a:r>
            <a:r>
              <a:rPr lang="en-US" sz="2000" dirty="0"/>
              <a:t>generation is intermittent so it needs a dependable backup </a:t>
            </a:r>
            <a:r>
              <a:rPr lang="en-US" sz="2000" dirty="0" smtClean="0"/>
              <a:t>supply.</a:t>
            </a:r>
          </a:p>
          <a:p>
            <a:pPr>
              <a:buFont typeface="Wingdings" charset="2"/>
              <a:buChar char="²"/>
            </a:pPr>
            <a:r>
              <a:rPr lang="en-US" sz="2000" dirty="0"/>
              <a:t> </a:t>
            </a:r>
            <a:r>
              <a:rPr lang="en-US" sz="2000" dirty="0" smtClean="0"/>
              <a:t>Daily and seasonal storage would be very helpful not only to supply energy when wind is absent but also to store energy when wind is blowing strongly at night and demand is low.</a:t>
            </a:r>
          </a:p>
          <a:p>
            <a:pPr>
              <a:buFont typeface="Wingdings" charset="2"/>
              <a:buChar char="²"/>
            </a:pPr>
            <a:r>
              <a:rPr lang="en-US" sz="2000" dirty="0"/>
              <a:t> </a:t>
            </a:r>
            <a:r>
              <a:rPr lang="en-US" sz="2000" dirty="0" smtClean="0"/>
              <a:t>Unfortunately, storage is expensive.  Estimates by various sources vary from $1,000 to $9,000 per KW depending on various factors including the amount of energy stored (kWh).  This compares to $2,000 to 2,800 per kW for the wind turbines.</a:t>
            </a:r>
            <a:endParaRPr lang="en-US" sz="2000" dirty="0"/>
          </a:p>
        </p:txBody>
      </p:sp>
      <p:pic>
        <p:nvPicPr>
          <p:cNvPr id="4" name="Picture 3" descr="OSPE_LOGO_300dpi_COLOUR_w_White_Border.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0882" y="5602971"/>
            <a:ext cx="1730716" cy="787781"/>
          </a:xfrm>
          <a:prstGeom prst="rect">
            <a:avLst/>
          </a:prstGeom>
          <a:ln>
            <a:solidFill>
              <a:schemeClr val="tx1"/>
            </a:solidFill>
          </a:ln>
        </p:spPr>
      </p:pic>
      <p:pic>
        <p:nvPicPr>
          <p:cNvPr id="5" name="Picture 4" descr="Midac logo final - blue.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79034" y="5602972"/>
            <a:ext cx="1869792" cy="787781"/>
          </a:xfrm>
          <a:prstGeom prst="rect">
            <a:avLst/>
          </a:prstGeom>
          <a:ln>
            <a:solidFill>
              <a:schemeClr val="tx1"/>
            </a:solidFill>
          </a:ln>
        </p:spPr>
      </p:pic>
      <p:sp>
        <p:nvSpPr>
          <p:cNvPr id="6" name="Title 3"/>
          <p:cNvSpPr>
            <a:spLocks noGrp="1"/>
          </p:cNvSpPr>
          <p:nvPr>
            <p:ph type="title"/>
          </p:nvPr>
        </p:nvSpPr>
        <p:spPr>
          <a:xfrm>
            <a:off x="957805" y="587904"/>
            <a:ext cx="7191021" cy="1205446"/>
          </a:xfrm>
        </p:spPr>
        <p:txBody>
          <a:bodyPr/>
          <a:lstStyle/>
          <a:p>
            <a:pPr marL="182880" indent="0" algn="ctr">
              <a:buNone/>
            </a:pPr>
            <a:r>
              <a:rPr lang="en-US" sz="2000" dirty="0">
                <a:effectLst>
                  <a:reflection blurRad="6350" endA="300" endPos="0" dir="5400000" sy="-100000" algn="bl" rotWithShape="0"/>
                </a:effectLst>
              </a:rPr>
              <a:t>Wind and the Electrical Grid – The Good, Bad and Ugly</a:t>
            </a:r>
            <a:br>
              <a:rPr lang="en-US" sz="2000" dirty="0">
                <a:effectLst>
                  <a:reflection blurRad="6350" endA="300" endPos="0" dir="5400000" sy="-100000" algn="bl" rotWithShape="0"/>
                </a:effectLst>
              </a:rPr>
            </a:br>
            <a:r>
              <a:rPr lang="en-US" sz="1800" dirty="0">
                <a:effectLst>
                  <a:reflection blurRad="6350" endA="300" endPos="0" dir="5400000" sy="-100000" algn="bl" rotWithShape="0"/>
                </a:effectLst>
              </a:rPr>
              <a:t/>
            </a:r>
            <a:br>
              <a:rPr lang="en-US" sz="1800" dirty="0">
                <a:effectLst>
                  <a:reflection blurRad="6350" endA="300" endPos="0" dir="5400000" sy="-100000" algn="bl" rotWithShape="0"/>
                </a:effectLst>
              </a:rPr>
            </a:br>
            <a:r>
              <a:rPr lang="en-US" sz="2400" u="sng" dirty="0" smtClean="0">
                <a:effectLst>
                  <a:reflection blurRad="6350" endA="300" endPos="0" dir="5400000" sy="-100000" algn="bl" rotWithShape="0"/>
                </a:effectLst>
              </a:rPr>
              <a:t>Storage – Benefits and Costs</a:t>
            </a:r>
            <a:endParaRPr lang="en-US" sz="2400" u="sng" dirty="0">
              <a:effectLst>
                <a:reflection blurRad="6350" endA="300" endPos="0" dir="5400000" sy="-100000" algn="bl" rotWithShape="0"/>
              </a:effectLst>
            </a:endParaRPr>
          </a:p>
        </p:txBody>
      </p:sp>
      <p:sp>
        <p:nvSpPr>
          <p:cNvPr id="2" name="Slide Number Placeholder 1"/>
          <p:cNvSpPr>
            <a:spLocks noGrp="1"/>
          </p:cNvSpPr>
          <p:nvPr>
            <p:ph type="sldNum" sz="quarter" idx="12"/>
          </p:nvPr>
        </p:nvSpPr>
        <p:spPr/>
        <p:txBody>
          <a:bodyPr/>
          <a:lstStyle/>
          <a:p>
            <a:fld id="{8B37D5FE-740C-46F5-801A-FA5477D9711F}" type="slidenum">
              <a:rPr lang="en-US" smtClean="0"/>
              <a:pPr/>
              <a:t>9</a:t>
            </a:fld>
            <a:endParaRPr lang="en-US"/>
          </a:p>
        </p:txBody>
      </p:sp>
    </p:spTree>
    <p:extLst>
      <p:ext uri="{BB962C8B-B14F-4D97-AF65-F5344CB8AC3E}">
        <p14:creationId xmlns:p14="http://schemas.microsoft.com/office/powerpoint/2010/main" xmlns="" val="774937875"/>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Slipstream.thmx</Template>
  <TotalTime>4056</TotalTime>
  <Words>1256</Words>
  <Application>Microsoft Office PowerPoint</Application>
  <PresentationFormat>On-screen Show (4:3)</PresentationFormat>
  <Paragraphs>110</Paragraphs>
  <Slides>23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Slipstream</vt:lpstr>
      <vt:lpstr>Document</vt:lpstr>
      <vt:lpstr>Wind and the Ontario Electrical Grid – The Good, Bad and Ugly</vt:lpstr>
      <vt:lpstr>Wind and the Electrical Grid – The Good, Bad and Ugly  Data Sources</vt:lpstr>
      <vt:lpstr>Wind and the Electrical Grid – The Good, Bad and Ugly  The Benefits of Wind Generation</vt:lpstr>
      <vt:lpstr>Wind and the Electrical Grid – The Good, Bad and Ugly  The Challenges in Ontario’s Grid</vt:lpstr>
      <vt:lpstr>Wind and the Electrical Grid – The Good, Bad and Ugly  Ontario’s Electrical Demand is Flat</vt:lpstr>
      <vt:lpstr>Wind and the Electrical Grid – The Good, Bad and Ugly  Ontario Spring / Summer Demand Variation</vt:lpstr>
      <vt:lpstr>Wind and the Electrical Grid – The Good, Bad and Ugly  Installed Capacity and Energy Delivered</vt:lpstr>
      <vt:lpstr>Wind and the Electrical Grid – The Good, Bad and Ugly  Ontario’s Future Installed Capacity</vt:lpstr>
      <vt:lpstr>Wind and the Electrical Grid – The Good, Bad and Ugly  Storage – Benefits and Costs</vt:lpstr>
      <vt:lpstr>Wind and the Electrical Grid – The Good, Bad and Ugly  Wind Variability in the Spring</vt:lpstr>
      <vt:lpstr>Wind and the Electrical Grid – The Good, Bad and Ugly  Wind Variability in the Summer</vt:lpstr>
      <vt:lpstr>Wind and the Electrical Grid – The Good, Bad and Ugly  The Challenges with Wind Generation</vt:lpstr>
      <vt:lpstr>Wind and the Electrical Grid – The Good, Bad and Ugly  Annual Cumulative Wind Generation in Ontario</vt:lpstr>
      <vt:lpstr>Wind and the Electrical Grid – The Good, Bad and Ugly  Wind Generation is Not Grid Friendly</vt:lpstr>
      <vt:lpstr>Wind and the Electrical Grid – The Good, Bad and Ugly  Giving Wind Priority Forces Nuclear Off-Line</vt:lpstr>
      <vt:lpstr>Wind and the Electrical Grid – The Good, Bad and Ugly  Ontario’s Grid Constraints Affect Wind LCOE</vt:lpstr>
      <vt:lpstr>Wind and the Electrical Grid – The Good, Bad and Ugly  Impact of Dispatching on LCOE is Significant</vt:lpstr>
      <vt:lpstr>Wind and the Electrical Grid – The Good, Bad and Ugly  The Impact of Nuclear Shutdowns in Ontario</vt:lpstr>
      <vt:lpstr>Wind and the Electrical Grid – The Good, Bad and Ugly  If Wind Has Priority Nuclear Must Maneuver</vt:lpstr>
      <vt:lpstr>Wind and the Electrical Grid – The Good, Bad and Ugly  If Nuclear Can’t Maneuver it Must Shutdown</vt:lpstr>
      <vt:lpstr>Wind and the Electrical Grid – The Good, Bad and Ugly  If Nuclear Shuts Down – CO2 Emissions Rise</vt:lpstr>
      <vt:lpstr>Wind and the Electrical Grid – The Good, Bad and Ugly   Summary/Conclusions</vt:lpstr>
      <vt:lpstr>Wind and the Electrical Grid – The Good, Bad and Ugly   Summary/Conclusions (continued)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jan</cp:lastModifiedBy>
  <cp:revision>152</cp:revision>
  <cp:lastPrinted>2012-01-31T23:15:50Z</cp:lastPrinted>
  <dcterms:created xsi:type="dcterms:W3CDTF">2012-01-04T16:15:53Z</dcterms:created>
  <dcterms:modified xsi:type="dcterms:W3CDTF">2012-03-20T15:47:45Z</dcterms:modified>
</cp:coreProperties>
</file>